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Lst>
  <p:sldSz cy="6858000" cx="9144000"/>
  <p:notesSz cx="6858000" cy="9144000"/>
  <p:embeddedFontLst>
    <p:embeddedFont>
      <p:font typeface="Roboto"/>
      <p:regular r:id="rId123"/>
      <p:bold r:id="rId124"/>
      <p:italic r:id="rId125"/>
      <p:boldItalic r:id="rId126"/>
    </p:embeddedFont>
    <p:embeddedFont>
      <p:font typeface="Roboto Mono"/>
      <p:regular r:id="rId127"/>
      <p:bold r:id="rId128"/>
      <p:italic r:id="rId129"/>
      <p:boldItalic r:id="rId130"/>
    </p:embeddedFont>
    <p:embeddedFont>
      <p:font typeface="Merriweather"/>
      <p:regular r:id="rId131"/>
      <p:bold r:id="rId132"/>
      <p:italic r:id="rId133"/>
      <p:boldItalic r:id="rId134"/>
    </p:embeddedFont>
    <p:embeddedFont>
      <p:font typeface="Open Sans"/>
      <p:regular r:id="rId135"/>
      <p:bold r:id="rId136"/>
      <p:italic r:id="rId137"/>
      <p:boldItalic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142DAB-3AB3-475E-A7EA-54E9054D6644}">
  <a:tblStyle styleId="{7A142DAB-3AB3-475E-A7EA-54E9054D664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RobotoMono-italic.fntdata"/><Relationship Id="rId128" Type="http://schemas.openxmlformats.org/officeDocument/2006/relationships/font" Target="fonts/RobotoMono-bold.fntdata"/><Relationship Id="rId127" Type="http://schemas.openxmlformats.org/officeDocument/2006/relationships/font" Target="fonts/RobotoMono-regular.fntdata"/><Relationship Id="rId126" Type="http://schemas.openxmlformats.org/officeDocument/2006/relationships/font" Target="fonts/Roboto-boldItalic.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italic.fntdata"/><Relationship Id="rId29" Type="http://schemas.openxmlformats.org/officeDocument/2006/relationships/slide" Target="slides/slide23.xml"/><Relationship Id="rId124" Type="http://schemas.openxmlformats.org/officeDocument/2006/relationships/font" Target="fonts/Roboto-bold.fntdata"/><Relationship Id="rId123" Type="http://schemas.openxmlformats.org/officeDocument/2006/relationships/font" Target="fonts/Roboto-regular.fntdata"/><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8" Type="http://schemas.openxmlformats.org/officeDocument/2006/relationships/font" Target="fonts/OpenSans-boldItalic.fntdata"/><Relationship Id="rId137" Type="http://schemas.openxmlformats.org/officeDocument/2006/relationships/font" Target="fonts/OpenSans-italic.fntdata"/><Relationship Id="rId132" Type="http://schemas.openxmlformats.org/officeDocument/2006/relationships/font" Target="fonts/Merriweather-bold.fntdata"/><Relationship Id="rId131" Type="http://schemas.openxmlformats.org/officeDocument/2006/relationships/font" Target="fonts/Merriweather-regular.fntdata"/><Relationship Id="rId130" Type="http://schemas.openxmlformats.org/officeDocument/2006/relationships/font" Target="fonts/RobotoMono-boldItalic.fntdata"/><Relationship Id="rId136" Type="http://schemas.openxmlformats.org/officeDocument/2006/relationships/font" Target="fonts/OpenSans-bold.fntdata"/><Relationship Id="rId135" Type="http://schemas.openxmlformats.org/officeDocument/2006/relationships/font" Target="fonts/OpenSans-regular.fntdata"/><Relationship Id="rId134" Type="http://schemas.openxmlformats.org/officeDocument/2006/relationships/font" Target="fonts/Merriweather-boldItalic.fntdata"/><Relationship Id="rId133" Type="http://schemas.openxmlformats.org/officeDocument/2006/relationships/font" Target="fonts/Merriweather-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 TargetMode="External"/><Relationship Id="rId3" Type="http://schemas.openxmlformats.org/officeDocument/2006/relationships/hyperlink" Target="https://coreos.com/etcd/" TargetMode="External"/><Relationship Id="rId4" Type="http://schemas.openxmlformats.org/officeDocument/2006/relationships/hyperlink" Target="https://kubernetes.io/docs/concepts/workloads/controllers/replicaset/" TargetMode="External"/><Relationship Id="rId5" Type="http://schemas.openxmlformats.org/officeDocument/2006/relationships/hyperlink" Target="https://kubernetes.io/docs/concepts/workloads/pods/pod-overview/" TargetMode="External"/><Relationship Id="rId6" Type="http://schemas.openxmlformats.org/officeDocument/2006/relationships/hyperlink" Target="https://itnext.io/chroot-cgroups-and-namespaces-an-overview-37124d995e3d"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 name="Google Shape;959;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6" name="Google Shape;966;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 name="Google Shape;97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1" name="Google Shape;98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2" name="Google Shape;1032;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Note: A container runtime is a CRI (Container Runtime Interface) compatible application that executes and manages containers!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Note: A container runtime is a CRI (Container Runtime Interface) compatible application that executes and manages containers!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749300" rtl="0" algn="l">
              <a:lnSpc>
                <a:spcPct val="218181"/>
              </a:lnSpc>
              <a:spcBef>
                <a:spcPts val="320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kubectl translates your imperative command into a declarative Kubernetes </a:t>
            </a:r>
            <a:r>
              <a:rPr lang="en" sz="1600">
                <a:solidFill>
                  <a:schemeClr val="hlink"/>
                </a:solidFill>
                <a:highlight>
                  <a:srgbClr val="FFFFFF"/>
                </a:highlight>
                <a:uFill>
                  <a:noFill/>
                </a:uFill>
                <a:latin typeface="Georgia"/>
                <a:ea typeface="Georgia"/>
                <a:cs typeface="Georgia"/>
                <a:sym typeface="Georgia"/>
                <a:hlinkClick r:id="rId2"/>
              </a:rPr>
              <a:t>Deployment</a:t>
            </a:r>
            <a:r>
              <a:rPr lang="en" sz="1600">
                <a:solidFill>
                  <a:srgbClr val="292929"/>
                </a:solidFill>
                <a:highlight>
                  <a:srgbClr val="FFFFFF"/>
                </a:highlight>
                <a:latin typeface="Georgia"/>
                <a:ea typeface="Georgia"/>
                <a:cs typeface="Georgia"/>
                <a:sym typeface="Georgia"/>
              </a:rPr>
              <a:t> object. A Deployment is a higher-level API that allows rolling updates (see below).</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kubectl sends the Deployment to the Kubernetes API server, kube-apiserver, which runs in-cluster.</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Deployment to </a:t>
            </a:r>
            <a:r>
              <a:rPr lang="en" sz="1600">
                <a:solidFill>
                  <a:schemeClr val="hlink"/>
                </a:solidFill>
                <a:highlight>
                  <a:srgbClr val="FFFFFF"/>
                </a:highlight>
                <a:uFill>
                  <a:noFill/>
                </a:uFill>
                <a:latin typeface="Georgia"/>
                <a:ea typeface="Georgia"/>
                <a:cs typeface="Georgia"/>
                <a:sym typeface="Georgia"/>
                <a:hlinkClick r:id="rId3"/>
              </a:rPr>
              <a:t>etcd</a:t>
            </a:r>
            <a:r>
              <a:rPr lang="en" sz="1600">
                <a:solidFill>
                  <a:srgbClr val="292929"/>
                </a:solidFill>
                <a:highlight>
                  <a:srgbClr val="FFFFFF"/>
                </a:highlight>
                <a:latin typeface="Georgia"/>
                <a:ea typeface="Georgia"/>
                <a:cs typeface="Georgia"/>
                <a:sym typeface="Georgia"/>
              </a:rPr>
              <a:t> (a distributed key-value store), which also runs in-cluster, and responds to kubectl.</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Asynchronously, the Kubernetes controller manager, kube-controller-manager, which watches for Deployment events (among others), creates a </a:t>
            </a:r>
            <a:r>
              <a:rPr lang="en" sz="1600">
                <a:solidFill>
                  <a:schemeClr val="hlink"/>
                </a:solidFill>
                <a:highlight>
                  <a:srgbClr val="FFFFFF"/>
                </a:highlight>
                <a:uFill>
                  <a:noFill/>
                </a:uFill>
                <a:latin typeface="Georgia"/>
                <a:ea typeface="Georgia"/>
                <a:cs typeface="Georgia"/>
                <a:sym typeface="Georgia"/>
                <a:hlinkClick r:id="rId4"/>
              </a:rPr>
              <a:t>ReplicaSet</a:t>
            </a:r>
            <a:r>
              <a:rPr lang="en" sz="1600">
                <a:solidFill>
                  <a:srgbClr val="292929"/>
                </a:solidFill>
                <a:highlight>
                  <a:srgbClr val="FFFFFF"/>
                </a:highlight>
                <a:latin typeface="Georgia"/>
                <a:ea typeface="Georgia"/>
                <a:cs typeface="Georgia"/>
                <a:sym typeface="Georgia"/>
              </a:rPr>
              <a:t> from the Deployment and sends it to kube-apiserver. A ReplicaSet is a version of a Deployment. During a rolling update, a new ReplicaSet will be created and progressively scaled out to the desired number of replicas, while the old one is scaled in to zero.</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ReplicaSet to etcd.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Asynchronously, kube-controller-manager, creates two </a:t>
            </a:r>
            <a:r>
              <a:rPr lang="en" sz="1600">
                <a:solidFill>
                  <a:schemeClr val="hlink"/>
                </a:solidFill>
                <a:highlight>
                  <a:srgbClr val="FFFFFF"/>
                </a:highlight>
                <a:uFill>
                  <a:noFill/>
                </a:uFill>
                <a:latin typeface="Georgia"/>
                <a:ea typeface="Georgia"/>
                <a:cs typeface="Georgia"/>
                <a:sym typeface="Georgia"/>
                <a:hlinkClick r:id="rId5"/>
              </a:rPr>
              <a:t>Pods</a:t>
            </a:r>
            <a:r>
              <a:rPr lang="en" sz="1600">
                <a:solidFill>
                  <a:srgbClr val="292929"/>
                </a:solidFill>
                <a:highlight>
                  <a:srgbClr val="FFFFFF"/>
                </a:highlight>
                <a:latin typeface="Georgia"/>
                <a:ea typeface="Georgia"/>
                <a:cs typeface="Georgia"/>
                <a:sym typeface="Georgia"/>
              </a:rPr>
              <a:t> (or more if we scale out) from the ReplicaSet and sends them to kube-apiserver. </a:t>
            </a:r>
            <a:r>
              <a:rPr b="1" lang="en" sz="1600">
                <a:solidFill>
                  <a:srgbClr val="292929"/>
                </a:solidFill>
                <a:highlight>
                  <a:srgbClr val="FFFFFF"/>
                </a:highlight>
                <a:latin typeface="Georgia"/>
                <a:ea typeface="Georgia"/>
                <a:cs typeface="Georgia"/>
                <a:sym typeface="Georgia"/>
              </a:rPr>
              <a:t>Pods are the basic unit of Kubernetes. They represent one or several containers sharing a </a:t>
            </a:r>
            <a:r>
              <a:rPr b="1" lang="en" sz="1600">
                <a:solidFill>
                  <a:schemeClr val="hlink"/>
                </a:solidFill>
                <a:highlight>
                  <a:srgbClr val="FFFFFF"/>
                </a:highlight>
                <a:uFill>
                  <a:noFill/>
                </a:uFill>
                <a:latin typeface="Georgia"/>
                <a:ea typeface="Georgia"/>
                <a:cs typeface="Georgia"/>
                <a:sym typeface="Georgia"/>
                <a:hlinkClick r:id="rId6"/>
              </a:rPr>
              <a:t>Linux cgroup and namespaces</a:t>
            </a:r>
            <a:r>
              <a:rPr b="1" lang="en" sz="1600">
                <a:solidFill>
                  <a:srgbClr val="292929"/>
                </a:solidFill>
                <a:highlight>
                  <a:srgbClr val="FFFFFF"/>
                </a:highlight>
                <a:latin typeface="Georgia"/>
                <a:ea typeface="Georgia"/>
                <a:cs typeface="Georgia"/>
                <a:sym typeface="Georgia"/>
              </a:rPr>
              <a:t>.</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Pods to etcd.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Asynchronously, the Kubernetes scheduler, kube-scheduler, which watches for Pod events, updates each Pod to assign it to a Node and sends them back to kube-apiserver.</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Pods to etcd.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Finally, the kubelet that runs on the assigned Node, always watching, actually starts the container.</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749300" rtl="0" algn="l">
              <a:lnSpc>
                <a:spcPct val="218181"/>
              </a:lnSpc>
              <a:spcBef>
                <a:spcPts val="320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Client</a:t>
            </a:r>
            <a:r>
              <a:rPr lang="en" sz="1600">
                <a:solidFill>
                  <a:srgbClr val="292929"/>
                </a:solidFill>
                <a:highlight>
                  <a:srgbClr val="FFFFFF"/>
                </a:highlight>
                <a:latin typeface="Georgia"/>
                <a:ea typeface="Georgia"/>
                <a:cs typeface="Georgia"/>
                <a:sym typeface="Georgia"/>
              </a:rPr>
              <a:t> sends a request for a Deployment to the </a:t>
            </a:r>
            <a:r>
              <a:rPr b="1" lang="en" sz="1600">
                <a:solidFill>
                  <a:srgbClr val="292929"/>
                </a:solidFill>
                <a:highlight>
                  <a:srgbClr val="FFFFFF"/>
                </a:highlight>
                <a:latin typeface="Georgia"/>
                <a:ea typeface="Georgia"/>
                <a:cs typeface="Georgia"/>
                <a:sym typeface="Georgia"/>
              </a:rPr>
              <a:t>API Server</a:t>
            </a:r>
            <a:r>
              <a:rPr lang="en" sz="1600">
                <a:solidFill>
                  <a:srgbClr val="292929"/>
                </a:solidFill>
                <a:highlight>
                  <a:srgbClr val="FFFFFF"/>
                </a:highlight>
                <a:latin typeface="Georgia"/>
                <a:ea typeface="Georgia"/>
                <a:cs typeface="Georgia"/>
                <a:sym typeface="Georgia"/>
              </a:rPr>
              <a:t> (for example using kubectl create -f deployment.yml)</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API Server</a:t>
            </a:r>
            <a:r>
              <a:rPr lang="en" sz="1600">
                <a:solidFill>
                  <a:srgbClr val="292929"/>
                </a:solidFill>
                <a:highlight>
                  <a:srgbClr val="FFFFFF"/>
                </a:highlight>
                <a:latin typeface="Georgia"/>
                <a:ea typeface="Georgia"/>
                <a:cs typeface="Georgia"/>
                <a:sym typeface="Georgia"/>
              </a:rPr>
              <a:t> persists the Deployment to </a:t>
            </a:r>
            <a:r>
              <a:rPr b="1" lang="en" sz="1600">
                <a:solidFill>
                  <a:srgbClr val="292929"/>
                </a:solidFill>
                <a:highlight>
                  <a:srgbClr val="FFFFFF"/>
                </a:highlight>
                <a:latin typeface="Georgia"/>
                <a:ea typeface="Georgia"/>
                <a:cs typeface="Georgia"/>
                <a:sym typeface="Georgia"/>
              </a:rPr>
              <a:t>etcd; etcd</a:t>
            </a:r>
            <a:r>
              <a:rPr lang="en" sz="1600">
                <a:solidFill>
                  <a:srgbClr val="292929"/>
                </a:solidFill>
                <a:highlight>
                  <a:srgbClr val="FFFFFF"/>
                </a:highlight>
                <a:latin typeface="Georgia"/>
                <a:ea typeface="Georgia"/>
                <a:cs typeface="Georgia"/>
                <a:sym typeface="Georgia"/>
              </a:rPr>
              <a:t> returns 200 to </a:t>
            </a:r>
            <a:r>
              <a:rPr b="1" lang="en" sz="1600">
                <a:solidFill>
                  <a:srgbClr val="292929"/>
                </a:solidFill>
                <a:highlight>
                  <a:srgbClr val="FFFFFF"/>
                </a:highlight>
                <a:latin typeface="Georgia"/>
                <a:ea typeface="Georgia"/>
                <a:cs typeface="Georgia"/>
                <a:sym typeface="Georgia"/>
              </a:rPr>
              <a:t>API Server; API Server </a:t>
            </a:r>
            <a:r>
              <a:rPr lang="en" sz="1600">
                <a:solidFill>
                  <a:srgbClr val="292929"/>
                </a:solidFill>
                <a:highlight>
                  <a:srgbClr val="FFFFFF"/>
                </a:highlight>
                <a:latin typeface="Georgia"/>
                <a:ea typeface="Georgia"/>
                <a:cs typeface="Georgia"/>
                <a:sym typeface="Georgia"/>
              </a:rPr>
              <a:t>returns 200 to</a:t>
            </a:r>
            <a:r>
              <a:rPr b="1" lang="en" sz="1600">
                <a:solidFill>
                  <a:srgbClr val="292929"/>
                </a:solidFill>
                <a:highlight>
                  <a:srgbClr val="FFFFFF"/>
                </a:highlight>
                <a:latin typeface="Georgia"/>
                <a:ea typeface="Georgia"/>
                <a:cs typeface="Georgia"/>
                <a:sym typeface="Georgia"/>
              </a:rPr>
              <a:t> Client </a:t>
            </a:r>
            <a:r>
              <a:rPr lang="en" sz="1600">
                <a:solidFill>
                  <a:srgbClr val="292929"/>
                </a:solidFill>
                <a:highlight>
                  <a:srgbClr val="FFFFFF"/>
                </a:highlight>
                <a:latin typeface="Georgia"/>
                <a:ea typeface="Georgia"/>
                <a:cs typeface="Georgia"/>
                <a:sym typeface="Georgia"/>
              </a:rPr>
              <a:t>(obviously, the work isn’t done here, there is a lot of background asynchronous stuff that happens next)</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Controller Manager</a:t>
            </a:r>
            <a:r>
              <a:rPr lang="en" sz="1600">
                <a:solidFill>
                  <a:srgbClr val="292929"/>
                </a:solidFill>
                <a:highlight>
                  <a:srgbClr val="FFFFFF"/>
                </a:highlight>
                <a:latin typeface="Georgia"/>
                <a:ea typeface="Georgia"/>
                <a:cs typeface="Georgia"/>
                <a:sym typeface="Georgia"/>
              </a:rPr>
              <a:t> has a </a:t>
            </a:r>
            <a:r>
              <a:rPr b="1" lang="en" sz="1600">
                <a:solidFill>
                  <a:srgbClr val="292929"/>
                </a:solidFill>
                <a:highlight>
                  <a:srgbClr val="FFFFFF"/>
                </a:highlight>
                <a:latin typeface="Georgia"/>
                <a:ea typeface="Georgia"/>
                <a:cs typeface="Georgia"/>
                <a:sym typeface="Georgia"/>
              </a:rPr>
              <a:t>watch</a:t>
            </a:r>
            <a:r>
              <a:rPr lang="en" sz="1600">
                <a:solidFill>
                  <a:srgbClr val="292929"/>
                </a:solidFill>
                <a:highlight>
                  <a:srgbClr val="FFFFFF"/>
                </a:highlight>
                <a:latin typeface="Georgia"/>
                <a:ea typeface="Georgia"/>
                <a:cs typeface="Georgia"/>
                <a:sym typeface="Georgia"/>
              </a:rPr>
              <a:t> against the </a:t>
            </a:r>
            <a:r>
              <a:rPr b="1" lang="en" sz="1600">
                <a:solidFill>
                  <a:srgbClr val="292929"/>
                </a:solidFill>
                <a:highlight>
                  <a:srgbClr val="FFFFFF"/>
                </a:highlight>
                <a:latin typeface="Georgia"/>
                <a:ea typeface="Georgia"/>
                <a:cs typeface="Georgia"/>
                <a:sym typeface="Georgia"/>
              </a:rPr>
              <a:t>API Server; </a:t>
            </a:r>
            <a:r>
              <a:rPr lang="en" sz="1600">
                <a:solidFill>
                  <a:srgbClr val="292929"/>
                </a:solidFill>
                <a:highlight>
                  <a:srgbClr val="FFFFFF"/>
                </a:highlight>
                <a:latin typeface="Georgia"/>
                <a:ea typeface="Georgia"/>
                <a:cs typeface="Georgia"/>
                <a:sym typeface="Georgia"/>
              </a:rPr>
              <a:t>it sees that a Deployment has been created and it populates that </a:t>
            </a:r>
            <a:r>
              <a:rPr b="1" lang="en" sz="1600">
                <a:solidFill>
                  <a:srgbClr val="292929"/>
                </a:solidFill>
                <a:highlight>
                  <a:srgbClr val="FFFFFF"/>
                </a:highlight>
                <a:latin typeface="Georgia"/>
                <a:ea typeface="Georgia"/>
                <a:cs typeface="Georgia"/>
                <a:sym typeface="Georgia"/>
              </a:rPr>
              <a:t>Informer</a:t>
            </a:r>
            <a:r>
              <a:rPr lang="en" sz="1600">
                <a:solidFill>
                  <a:srgbClr val="292929"/>
                </a:solidFill>
                <a:highlight>
                  <a:srgbClr val="FFFFFF"/>
                </a:highlight>
                <a:latin typeface="Georgia"/>
                <a:ea typeface="Georgia"/>
                <a:cs typeface="Georgia"/>
                <a:sym typeface="Georgia"/>
              </a:rPr>
              <a:t> to the </a:t>
            </a:r>
            <a:r>
              <a:rPr b="1" lang="en" sz="1600">
                <a:solidFill>
                  <a:srgbClr val="292929"/>
                </a:solidFill>
                <a:highlight>
                  <a:srgbClr val="FFFFFF"/>
                </a:highlight>
                <a:latin typeface="Georgia"/>
                <a:ea typeface="Georgia"/>
                <a:cs typeface="Georgia"/>
                <a:sym typeface="Georgia"/>
              </a:rPr>
              <a:t>SharedCache</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Deployment Controller</a:t>
            </a:r>
            <a:r>
              <a:rPr lang="en" sz="1600">
                <a:solidFill>
                  <a:srgbClr val="292929"/>
                </a:solidFill>
                <a:highlight>
                  <a:srgbClr val="FFFFFF"/>
                </a:highlight>
                <a:latin typeface="Georgia"/>
                <a:ea typeface="Georgia"/>
                <a:cs typeface="Georgia"/>
                <a:sym typeface="Georgia"/>
              </a:rPr>
              <a:t> sees the </a:t>
            </a:r>
            <a:r>
              <a:rPr b="1" lang="en" sz="1600">
                <a:solidFill>
                  <a:srgbClr val="292929"/>
                </a:solidFill>
                <a:highlight>
                  <a:srgbClr val="FFFFFF"/>
                </a:highlight>
                <a:latin typeface="Georgia"/>
                <a:ea typeface="Georgia"/>
                <a:cs typeface="Georgia"/>
                <a:sym typeface="Georgia"/>
              </a:rPr>
              <a:t>Deployment</a:t>
            </a:r>
            <a:r>
              <a:rPr lang="en" sz="1600">
                <a:solidFill>
                  <a:srgbClr val="292929"/>
                </a:solidFill>
                <a:highlight>
                  <a:srgbClr val="FFFFFF"/>
                </a:highlight>
                <a:latin typeface="Georgia"/>
                <a:ea typeface="Georgia"/>
                <a:cs typeface="Georgia"/>
                <a:sym typeface="Georgia"/>
              </a:rPr>
              <a:t>, pulls it off the </a:t>
            </a:r>
            <a:r>
              <a:rPr b="1" lang="en" sz="1600">
                <a:solidFill>
                  <a:srgbClr val="292929"/>
                </a:solidFill>
                <a:highlight>
                  <a:srgbClr val="FFFFFF"/>
                </a:highlight>
                <a:latin typeface="Georgia"/>
                <a:ea typeface="Georgia"/>
                <a:cs typeface="Georgia"/>
                <a:sym typeface="Georgia"/>
              </a:rPr>
              <a:t>queue</a:t>
            </a:r>
            <a:r>
              <a:rPr lang="en" sz="1600">
                <a:solidFill>
                  <a:srgbClr val="292929"/>
                </a:solidFill>
                <a:highlight>
                  <a:srgbClr val="FFFFFF"/>
                </a:highlight>
                <a:latin typeface="Georgia"/>
                <a:ea typeface="Georgia"/>
                <a:cs typeface="Georgia"/>
                <a:sym typeface="Georgia"/>
              </a:rPr>
              <a:t>, creates a</a:t>
            </a:r>
            <a:r>
              <a:rPr b="1" lang="en" sz="1600">
                <a:solidFill>
                  <a:srgbClr val="292929"/>
                </a:solidFill>
                <a:highlight>
                  <a:srgbClr val="FFFFFF"/>
                </a:highlight>
                <a:latin typeface="Georgia"/>
                <a:ea typeface="Georgia"/>
                <a:cs typeface="Georgia"/>
                <a:sym typeface="Georgia"/>
              </a:rPr>
              <a:t> ReplicaSet </a:t>
            </a:r>
            <a:r>
              <a:rPr lang="en" sz="1600">
                <a:solidFill>
                  <a:srgbClr val="292929"/>
                </a:solidFill>
                <a:highlight>
                  <a:srgbClr val="FFFFFF"/>
                </a:highlight>
                <a:latin typeface="Georgia"/>
                <a:ea typeface="Georgia"/>
                <a:cs typeface="Georgia"/>
                <a:sym typeface="Georgia"/>
              </a:rPr>
              <a:t>and persists the ReplicaSet object back to the</a:t>
            </a:r>
            <a:r>
              <a:rPr b="1" lang="en" sz="1600">
                <a:solidFill>
                  <a:srgbClr val="292929"/>
                </a:solidFill>
                <a:highlight>
                  <a:srgbClr val="FFFFFF"/>
                </a:highlight>
                <a:latin typeface="Georgia"/>
                <a:ea typeface="Georgia"/>
                <a:cs typeface="Georgia"/>
                <a:sym typeface="Georgia"/>
              </a:rPr>
              <a:t> API Server</a:t>
            </a:r>
            <a:r>
              <a:rPr lang="en" sz="1600">
                <a:solidFill>
                  <a:srgbClr val="292929"/>
                </a:solidFill>
                <a:highlight>
                  <a:srgbClr val="FFFFFF"/>
                </a:highlight>
                <a:latin typeface="Georgia"/>
                <a:ea typeface="Georgia"/>
                <a:cs typeface="Georgia"/>
                <a:sym typeface="Georgia"/>
              </a:rPr>
              <a:t> and back to </a:t>
            </a:r>
            <a:r>
              <a:rPr b="1" lang="en" sz="1600">
                <a:solidFill>
                  <a:srgbClr val="292929"/>
                </a:solidFill>
                <a:highlight>
                  <a:srgbClr val="FFFFFF"/>
                </a:highlight>
                <a:latin typeface="Georgia"/>
                <a:ea typeface="Georgia"/>
                <a:cs typeface="Georgia"/>
                <a:sym typeface="Georgia"/>
              </a:rPr>
              <a:t>etcd</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Repeat Step 3 for ReplicaSet</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ReplicaSet Controller</a:t>
            </a:r>
            <a:r>
              <a:rPr lang="en" sz="1600">
                <a:solidFill>
                  <a:srgbClr val="292929"/>
                </a:solidFill>
                <a:highlight>
                  <a:srgbClr val="FFFFFF"/>
                </a:highlight>
                <a:latin typeface="Georgia"/>
                <a:ea typeface="Georgia"/>
                <a:cs typeface="Georgia"/>
                <a:sym typeface="Georgia"/>
              </a:rPr>
              <a:t> sees the </a:t>
            </a:r>
            <a:r>
              <a:rPr b="1" lang="en" sz="1600">
                <a:solidFill>
                  <a:srgbClr val="292929"/>
                </a:solidFill>
                <a:highlight>
                  <a:srgbClr val="FFFFFF"/>
                </a:highlight>
                <a:latin typeface="Georgia"/>
                <a:ea typeface="Georgia"/>
                <a:cs typeface="Georgia"/>
                <a:sym typeface="Georgia"/>
              </a:rPr>
              <a:t>ReplicaSet</a:t>
            </a:r>
            <a:r>
              <a:rPr lang="en" sz="1600">
                <a:solidFill>
                  <a:srgbClr val="292929"/>
                </a:solidFill>
                <a:highlight>
                  <a:srgbClr val="FFFFFF"/>
                </a:highlight>
                <a:latin typeface="Georgia"/>
                <a:ea typeface="Georgia"/>
                <a:cs typeface="Georgia"/>
                <a:sym typeface="Georgia"/>
              </a:rPr>
              <a:t>, pulls it off the queue, creates X number of </a:t>
            </a:r>
            <a:r>
              <a:rPr b="1" lang="en" sz="1600">
                <a:solidFill>
                  <a:srgbClr val="292929"/>
                </a:solidFill>
                <a:highlight>
                  <a:srgbClr val="FFFFFF"/>
                </a:highlight>
                <a:latin typeface="Georgia"/>
                <a:ea typeface="Georgia"/>
                <a:cs typeface="Georgia"/>
                <a:sym typeface="Georgia"/>
              </a:rPr>
              <a:t>Pods </a:t>
            </a:r>
            <a:r>
              <a:rPr lang="en" sz="1600">
                <a:solidFill>
                  <a:srgbClr val="292929"/>
                </a:solidFill>
                <a:highlight>
                  <a:srgbClr val="FFFFFF"/>
                </a:highlight>
                <a:latin typeface="Georgia"/>
                <a:ea typeface="Georgia"/>
                <a:cs typeface="Georgia"/>
                <a:sym typeface="Georgia"/>
              </a:rPr>
              <a:t>and persists the Pods object back to the</a:t>
            </a:r>
            <a:r>
              <a:rPr b="1" lang="en" sz="1600">
                <a:solidFill>
                  <a:srgbClr val="292929"/>
                </a:solidFill>
                <a:highlight>
                  <a:srgbClr val="FFFFFF"/>
                </a:highlight>
                <a:latin typeface="Georgia"/>
                <a:ea typeface="Georgia"/>
                <a:cs typeface="Georgia"/>
                <a:sym typeface="Georgia"/>
              </a:rPr>
              <a:t> API Server </a:t>
            </a:r>
            <a:r>
              <a:rPr lang="en" sz="1600">
                <a:solidFill>
                  <a:srgbClr val="292929"/>
                </a:solidFill>
                <a:highlight>
                  <a:srgbClr val="FFFFFF"/>
                </a:highlight>
                <a:latin typeface="Georgia"/>
                <a:ea typeface="Georgia"/>
                <a:cs typeface="Georgia"/>
                <a:sym typeface="Georgia"/>
              </a:rPr>
              <a:t>and back to </a:t>
            </a:r>
            <a:r>
              <a:rPr b="1" lang="en" sz="1600">
                <a:solidFill>
                  <a:srgbClr val="292929"/>
                </a:solidFill>
                <a:highlight>
                  <a:srgbClr val="FFFFFF"/>
                </a:highlight>
                <a:latin typeface="Georgia"/>
                <a:ea typeface="Georgia"/>
                <a:cs typeface="Georgia"/>
                <a:sym typeface="Georgia"/>
              </a:rPr>
              <a:t>etcd</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Repeat Step 3 for Pods (but </a:t>
            </a:r>
            <a:r>
              <a:rPr b="1" lang="en" sz="1600">
                <a:solidFill>
                  <a:srgbClr val="292929"/>
                </a:solidFill>
                <a:highlight>
                  <a:srgbClr val="FFFFFF"/>
                </a:highlight>
                <a:latin typeface="Georgia"/>
                <a:ea typeface="Georgia"/>
                <a:cs typeface="Georgia"/>
                <a:sym typeface="Georgia"/>
              </a:rPr>
              <a:t>Scheduler</a:t>
            </a:r>
            <a:r>
              <a:rPr lang="en" sz="1600">
                <a:solidFill>
                  <a:srgbClr val="292929"/>
                </a:solidFill>
                <a:highlight>
                  <a:srgbClr val="FFFFFF"/>
                </a:highlight>
                <a:latin typeface="Georgia"/>
                <a:ea typeface="Georgia"/>
                <a:cs typeface="Georgia"/>
                <a:sym typeface="Georgia"/>
              </a:rPr>
              <a:t> does this part now)</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Scheduler</a:t>
            </a:r>
            <a:r>
              <a:rPr lang="en" sz="1600">
                <a:solidFill>
                  <a:srgbClr val="292929"/>
                </a:solidFill>
                <a:highlight>
                  <a:srgbClr val="FFFFFF"/>
                </a:highlight>
                <a:latin typeface="Georgia"/>
                <a:ea typeface="Georgia"/>
                <a:cs typeface="Georgia"/>
                <a:sym typeface="Georgia"/>
              </a:rPr>
              <a:t> sees the </a:t>
            </a:r>
            <a:r>
              <a:rPr b="1" lang="en" sz="1600">
                <a:solidFill>
                  <a:srgbClr val="292929"/>
                </a:solidFill>
                <a:highlight>
                  <a:srgbClr val="FFFFFF"/>
                </a:highlight>
                <a:latin typeface="Georgia"/>
                <a:ea typeface="Georgia"/>
                <a:cs typeface="Georgia"/>
                <a:sym typeface="Georgia"/>
              </a:rPr>
              <a:t>unscheduled pods</a:t>
            </a:r>
            <a:r>
              <a:rPr lang="en" sz="1600">
                <a:solidFill>
                  <a:srgbClr val="292929"/>
                </a:solidFill>
                <a:highlight>
                  <a:srgbClr val="FFFFFF"/>
                </a:highlight>
                <a:latin typeface="Georgia"/>
                <a:ea typeface="Georgia"/>
                <a:cs typeface="Georgia"/>
                <a:sym typeface="Georgia"/>
              </a:rPr>
              <a:t>, and executes its</a:t>
            </a:r>
            <a:r>
              <a:rPr b="1" lang="en" sz="1600">
                <a:solidFill>
                  <a:srgbClr val="292929"/>
                </a:solidFill>
                <a:highlight>
                  <a:srgbClr val="FFFFFF"/>
                </a:highlight>
                <a:latin typeface="Georgia"/>
                <a:ea typeface="Georgia"/>
                <a:cs typeface="Georgia"/>
                <a:sym typeface="Georgia"/>
              </a:rPr>
              <a:t> business logic </a:t>
            </a:r>
            <a:r>
              <a:rPr lang="en" sz="1600">
                <a:solidFill>
                  <a:srgbClr val="292929"/>
                </a:solidFill>
                <a:highlight>
                  <a:srgbClr val="FFFFFF"/>
                </a:highlight>
                <a:latin typeface="Georgia"/>
                <a:ea typeface="Georgia"/>
                <a:cs typeface="Georgia"/>
                <a:sym typeface="Georgia"/>
              </a:rPr>
              <a:t>to</a:t>
            </a:r>
            <a:r>
              <a:rPr b="1" lang="en" sz="1600">
                <a:solidFill>
                  <a:srgbClr val="292929"/>
                </a:solidFill>
                <a:highlight>
                  <a:srgbClr val="FFFFFF"/>
                </a:highlight>
                <a:latin typeface="Georgia"/>
                <a:ea typeface="Georgia"/>
                <a:cs typeface="Georgia"/>
                <a:sym typeface="Georgia"/>
              </a:rPr>
              <a:t> </a:t>
            </a:r>
            <a:r>
              <a:rPr lang="en" sz="1600">
                <a:solidFill>
                  <a:srgbClr val="292929"/>
                </a:solidFill>
                <a:highlight>
                  <a:srgbClr val="FFFFFF"/>
                </a:highlight>
                <a:latin typeface="Georgia"/>
                <a:ea typeface="Georgia"/>
                <a:cs typeface="Georgia"/>
                <a:sym typeface="Georgia"/>
              </a:rPr>
              <a:t>fill out the </a:t>
            </a:r>
            <a:r>
              <a:rPr b="1" lang="en" sz="1600">
                <a:solidFill>
                  <a:srgbClr val="292929"/>
                </a:solidFill>
                <a:highlight>
                  <a:srgbClr val="FFFFFF"/>
                </a:highlight>
                <a:latin typeface="Georgia"/>
                <a:ea typeface="Georgia"/>
                <a:cs typeface="Georgia"/>
                <a:sym typeface="Georgia"/>
              </a:rPr>
              <a:t>nodeName</a:t>
            </a:r>
            <a:r>
              <a:rPr lang="en" sz="1600">
                <a:solidFill>
                  <a:srgbClr val="292929"/>
                </a:solidFill>
                <a:highlight>
                  <a:srgbClr val="FFFFFF"/>
                </a:highlight>
                <a:latin typeface="Georgia"/>
                <a:ea typeface="Georgia"/>
                <a:cs typeface="Georgia"/>
                <a:sym typeface="Georgia"/>
              </a:rPr>
              <a:t> field in the pod’s</a:t>
            </a:r>
            <a:r>
              <a:rPr b="1" lang="en" sz="1600">
                <a:solidFill>
                  <a:srgbClr val="292929"/>
                </a:solidFill>
                <a:highlight>
                  <a:srgbClr val="FFFFFF"/>
                </a:highlight>
                <a:latin typeface="Georgia"/>
                <a:ea typeface="Georgia"/>
                <a:cs typeface="Georgia"/>
                <a:sym typeface="Georgia"/>
              </a:rPr>
              <a:t> Spec </a:t>
            </a:r>
            <a:r>
              <a:rPr lang="en" sz="1600">
                <a:solidFill>
                  <a:srgbClr val="292929"/>
                </a:solidFill>
                <a:highlight>
                  <a:srgbClr val="FFFFFF"/>
                </a:highlight>
                <a:latin typeface="Georgia"/>
                <a:ea typeface="Georgia"/>
                <a:cs typeface="Georgia"/>
                <a:sym typeface="Georgia"/>
              </a:rPr>
              <a:t>with the name of the</a:t>
            </a:r>
            <a:r>
              <a:rPr b="1" lang="en" sz="1600">
                <a:solidFill>
                  <a:srgbClr val="292929"/>
                </a:solidFill>
                <a:highlight>
                  <a:srgbClr val="FFFFFF"/>
                </a:highlight>
                <a:latin typeface="Georgia"/>
                <a:ea typeface="Georgia"/>
                <a:cs typeface="Georgia"/>
                <a:sym typeface="Georgia"/>
              </a:rPr>
              <a:t> Schedulable Node </a:t>
            </a:r>
            <a:r>
              <a:rPr lang="en" sz="1600">
                <a:solidFill>
                  <a:srgbClr val="292929"/>
                </a:solidFill>
                <a:highlight>
                  <a:srgbClr val="FFFFFF"/>
                </a:highlight>
                <a:latin typeface="Georgia"/>
                <a:ea typeface="Georgia"/>
                <a:cs typeface="Georgia"/>
                <a:sym typeface="Georgia"/>
              </a:rPr>
              <a:t>and persists the scheduled Pods object back to the</a:t>
            </a:r>
            <a:r>
              <a:rPr b="1" lang="en" sz="1600">
                <a:solidFill>
                  <a:srgbClr val="292929"/>
                </a:solidFill>
                <a:highlight>
                  <a:srgbClr val="FFFFFF"/>
                </a:highlight>
                <a:latin typeface="Georgia"/>
                <a:ea typeface="Georgia"/>
                <a:cs typeface="Georgia"/>
                <a:sym typeface="Georgia"/>
              </a:rPr>
              <a:t> API Server </a:t>
            </a:r>
            <a:r>
              <a:rPr lang="en" sz="1600">
                <a:solidFill>
                  <a:srgbClr val="292929"/>
                </a:solidFill>
                <a:highlight>
                  <a:srgbClr val="FFFFFF"/>
                </a:highlight>
                <a:latin typeface="Georgia"/>
                <a:ea typeface="Georgia"/>
                <a:cs typeface="Georgia"/>
                <a:sym typeface="Georgia"/>
              </a:rPr>
              <a:t>and back to </a:t>
            </a:r>
            <a:r>
              <a:rPr b="1" lang="en" sz="1600">
                <a:solidFill>
                  <a:srgbClr val="292929"/>
                </a:solidFill>
                <a:highlight>
                  <a:srgbClr val="FFFFFF"/>
                </a:highlight>
                <a:latin typeface="Georgia"/>
                <a:ea typeface="Georgia"/>
                <a:cs typeface="Georgia"/>
                <a:sym typeface="Georgia"/>
              </a:rPr>
              <a:t>etcd</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Repeat Step 3 for Pods (but </a:t>
            </a:r>
            <a:r>
              <a:rPr b="1" lang="en" sz="1600">
                <a:solidFill>
                  <a:srgbClr val="292929"/>
                </a:solidFill>
                <a:highlight>
                  <a:srgbClr val="FFFFFF"/>
                </a:highlight>
                <a:latin typeface="Georgia"/>
                <a:ea typeface="Georgia"/>
                <a:cs typeface="Georgia"/>
                <a:sym typeface="Georgia"/>
              </a:rPr>
              <a:t>Kubelet</a:t>
            </a:r>
            <a:r>
              <a:rPr lang="en" sz="1600">
                <a:solidFill>
                  <a:srgbClr val="292929"/>
                </a:solidFill>
                <a:highlight>
                  <a:srgbClr val="FFFFFF"/>
                </a:highlight>
                <a:latin typeface="Georgia"/>
                <a:ea typeface="Georgia"/>
                <a:cs typeface="Georgia"/>
                <a:sym typeface="Georgia"/>
              </a:rPr>
              <a:t> this time</a:t>
            </a:r>
            <a:r>
              <a:rPr b="1" lang="en" sz="1600">
                <a:solidFill>
                  <a:srgbClr val="292929"/>
                </a:solidFill>
                <a:highlight>
                  <a:srgbClr val="FFFFFF"/>
                </a:highlight>
                <a:latin typeface="Georgia"/>
                <a:ea typeface="Georgia"/>
                <a:cs typeface="Georgia"/>
                <a:sym typeface="Georgia"/>
              </a:rPr>
              <a:t>)</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Kubelet</a:t>
            </a:r>
            <a:r>
              <a:rPr lang="en" sz="1600">
                <a:solidFill>
                  <a:srgbClr val="292929"/>
                </a:solidFill>
                <a:highlight>
                  <a:srgbClr val="FFFFFF"/>
                </a:highlight>
                <a:latin typeface="Georgia"/>
                <a:ea typeface="Georgia"/>
                <a:cs typeface="Georgia"/>
                <a:sym typeface="Georgia"/>
              </a:rPr>
              <a:t> (on the scheduled node) sees it’s supposed to have a Pod running on its machine and talks with the container runtime (</a:t>
            </a:r>
            <a:r>
              <a:rPr b="1" lang="en" sz="1600">
                <a:solidFill>
                  <a:srgbClr val="292929"/>
                </a:solidFill>
                <a:highlight>
                  <a:srgbClr val="FFFFFF"/>
                </a:highlight>
                <a:latin typeface="Georgia"/>
                <a:ea typeface="Georgia"/>
                <a:cs typeface="Georgia"/>
                <a:sym typeface="Georgia"/>
              </a:rPr>
              <a:t>Docker</a:t>
            </a:r>
            <a:r>
              <a:rPr lang="en" sz="1600">
                <a:solidFill>
                  <a:srgbClr val="292929"/>
                </a:solidFill>
                <a:highlight>
                  <a:srgbClr val="FFFFFF"/>
                </a:highlight>
                <a:latin typeface="Georgia"/>
                <a:ea typeface="Georgia"/>
                <a:cs typeface="Georgia"/>
                <a:sym typeface="Georgia"/>
              </a:rPr>
              <a:t>, etc.) to make that happen</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600"/>
              <a:buFont typeface="Calibri"/>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Architecture Overview</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Masters - Acts as the primary control plane for Kubernetes. Masters are responsible at a minimum for running the API Server, scheduler, and cluster controller. They commonly also manage storing cluster state, cloud-provider specific components and other cluster essential services. </a:t>
            </a:r>
            <a:br>
              <a:rPr lang="en"/>
            </a:br>
            <a:br>
              <a:rPr lang="en"/>
            </a:br>
            <a:r>
              <a:rPr lang="en"/>
              <a:t>Nodes - Are the ‘workers’ of a Kubernetes cluster. They run a minimal agent that manages the node itself, and are tasked with executing workloads as designated by the master. </a:t>
            </a:r>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Char char="●"/>
            </a:pPr>
            <a:r>
              <a:rPr lang="en"/>
              <a:t>Kube-apiserver</a:t>
            </a:r>
            <a:endParaRPr/>
          </a:p>
          <a:p>
            <a:pPr indent="-298450" lvl="1" marL="914400" rtl="0" algn="l">
              <a:spcBef>
                <a:spcPts val="0"/>
              </a:spcBef>
              <a:spcAft>
                <a:spcPts val="0"/>
              </a:spcAft>
              <a:buClr>
                <a:schemeClr val="dk1"/>
              </a:buClr>
              <a:buSzPts val="1100"/>
              <a:buFont typeface="Calibri"/>
              <a:buChar char="○"/>
            </a:pPr>
            <a:r>
              <a:rPr lang="en"/>
              <a:t>Gate keeper for everything in kubernetes</a:t>
            </a:r>
            <a:endParaRPr/>
          </a:p>
          <a:p>
            <a:pPr indent="-298450" lvl="1" marL="914400" rtl="0" algn="l">
              <a:spcBef>
                <a:spcPts val="0"/>
              </a:spcBef>
              <a:spcAft>
                <a:spcPts val="0"/>
              </a:spcAft>
              <a:buClr>
                <a:schemeClr val="dk1"/>
              </a:buClr>
              <a:buSzPts val="1100"/>
              <a:buFont typeface="Calibri"/>
              <a:buChar char="○"/>
            </a:pPr>
            <a:r>
              <a:rPr lang="en"/>
              <a:t>EVERYTHING interacts with kubernetes through the apiserver</a:t>
            </a:r>
            <a:endParaRPr/>
          </a:p>
          <a:p>
            <a:pPr indent="-298450" lvl="0" marL="457200" rtl="0" algn="l">
              <a:spcBef>
                <a:spcPts val="0"/>
              </a:spcBef>
              <a:spcAft>
                <a:spcPts val="0"/>
              </a:spcAft>
              <a:buClr>
                <a:schemeClr val="dk1"/>
              </a:buClr>
              <a:buSzPts val="1100"/>
              <a:buFont typeface="Calibri"/>
              <a:buChar char="●"/>
            </a:pPr>
            <a:r>
              <a:rPr lang="en"/>
              <a:t>Etcd</a:t>
            </a:r>
            <a:endParaRPr/>
          </a:p>
          <a:p>
            <a:pPr indent="-298450" lvl="1" marL="914400" rtl="0" algn="l">
              <a:spcBef>
                <a:spcPts val="0"/>
              </a:spcBef>
              <a:spcAft>
                <a:spcPts val="0"/>
              </a:spcAft>
              <a:buClr>
                <a:schemeClr val="dk1"/>
              </a:buClr>
              <a:buSzPts val="1100"/>
              <a:buFont typeface="Calibri"/>
              <a:buChar char="○"/>
            </a:pPr>
            <a:r>
              <a:rPr lang="en"/>
              <a:t>Distributed storage back end for kubernetes</a:t>
            </a:r>
            <a:endParaRPr/>
          </a:p>
          <a:p>
            <a:pPr indent="-298450" lvl="1" marL="914400" rtl="0" algn="l">
              <a:spcBef>
                <a:spcPts val="0"/>
              </a:spcBef>
              <a:spcAft>
                <a:spcPts val="0"/>
              </a:spcAft>
              <a:buClr>
                <a:schemeClr val="dk1"/>
              </a:buClr>
              <a:buSzPts val="1100"/>
              <a:buFont typeface="Calibri"/>
              <a:buChar char="○"/>
            </a:pPr>
            <a:r>
              <a:rPr lang="en"/>
              <a:t>The apiserver is the only thing that talks to it</a:t>
            </a:r>
            <a:endParaRPr/>
          </a:p>
          <a:p>
            <a:pPr indent="-298450" lvl="0" marL="457200" rtl="0" algn="l">
              <a:spcBef>
                <a:spcPts val="0"/>
              </a:spcBef>
              <a:spcAft>
                <a:spcPts val="0"/>
              </a:spcAft>
              <a:buClr>
                <a:schemeClr val="dk1"/>
              </a:buClr>
              <a:buSzPts val="1100"/>
              <a:buFont typeface="Calibri"/>
              <a:buChar char="●"/>
            </a:pPr>
            <a:r>
              <a:rPr lang="en"/>
              <a:t>Kube-controller-manager</a:t>
            </a:r>
            <a:endParaRPr/>
          </a:p>
          <a:p>
            <a:pPr indent="-298450" lvl="1" marL="914400" rtl="0" algn="l">
              <a:spcBef>
                <a:spcPts val="0"/>
              </a:spcBef>
              <a:spcAft>
                <a:spcPts val="0"/>
              </a:spcAft>
              <a:buClr>
                <a:schemeClr val="dk1"/>
              </a:buClr>
              <a:buSzPts val="1100"/>
              <a:buFont typeface="Calibri"/>
              <a:buChar char="○"/>
            </a:pPr>
            <a:r>
              <a:rPr lang="en"/>
              <a:t>The home of the core controllers</a:t>
            </a:r>
            <a:endParaRPr/>
          </a:p>
          <a:p>
            <a:pPr indent="-298450" lvl="0" marL="457200" rtl="0" algn="l">
              <a:spcBef>
                <a:spcPts val="0"/>
              </a:spcBef>
              <a:spcAft>
                <a:spcPts val="0"/>
              </a:spcAft>
              <a:buClr>
                <a:schemeClr val="dk1"/>
              </a:buClr>
              <a:buSzPts val="1100"/>
              <a:buFont typeface="Calibri"/>
              <a:buChar char="●"/>
            </a:pPr>
            <a:r>
              <a:rPr lang="en"/>
              <a:t>kube-scheduler</a:t>
            </a:r>
            <a:endParaRPr/>
          </a:p>
          <a:p>
            <a:pPr indent="-298450" lvl="1" marL="914400" rtl="0" algn="l">
              <a:spcBef>
                <a:spcPts val="0"/>
              </a:spcBef>
              <a:spcAft>
                <a:spcPts val="0"/>
              </a:spcAft>
              <a:buClr>
                <a:schemeClr val="dk1"/>
              </a:buClr>
              <a:buSzPts val="1100"/>
              <a:buFont typeface="Calibri"/>
              <a:buChar char="○"/>
            </a:pPr>
            <a:r>
              <a:rPr lang="en"/>
              <a:t>handes placement</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a:p>
            <a:pPr indent="0" lvl="0" marL="0" rtl="0" algn="l">
              <a:lnSpc>
                <a:spcPct val="115000"/>
              </a:lnSpc>
              <a:spcBef>
                <a:spcPts val="0"/>
              </a:spcBef>
              <a:spcAft>
                <a:spcPts val="0"/>
              </a:spcAft>
              <a:buClr>
                <a:srgbClr val="000000"/>
              </a:buClr>
              <a:buSzPts val="1100"/>
              <a:buFont typeface="Arial"/>
              <a:buNone/>
            </a:pPr>
            <a:r>
              <a:rPr b="1" lang="en" sz="1700">
                <a:solidFill>
                  <a:srgbClr val="2E2E2E"/>
                </a:solidFill>
                <a:latin typeface="Open Sans"/>
                <a:ea typeface="Open Sans"/>
                <a:cs typeface="Open Sans"/>
                <a:sym typeface="Open Sans"/>
              </a:rPr>
              <a:t>How to understand Kubernetes</a:t>
            </a:r>
            <a:endParaRPr b="1" sz="1700">
              <a:solidFill>
                <a:srgbClr val="2E2E2E"/>
              </a:solidFill>
              <a:latin typeface="Open Sans"/>
              <a:ea typeface="Open Sans"/>
              <a:cs typeface="Open Sans"/>
              <a:sym typeface="Open Sans"/>
            </a:endParaRPr>
          </a:p>
          <a:p>
            <a:pPr indent="0" lvl="0" marL="0" rtl="0" algn="l">
              <a:lnSpc>
                <a:spcPct val="115000"/>
              </a:lnSpc>
              <a:spcBef>
                <a:spcPts val="7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Think of the API server as an </a:t>
            </a:r>
            <a:r>
              <a:rPr i="1" lang="en" sz="1350">
                <a:solidFill>
                  <a:srgbClr val="3A4145"/>
                </a:solidFill>
                <a:latin typeface="Merriweather"/>
                <a:ea typeface="Merriweather"/>
                <a:cs typeface="Merriweather"/>
                <a:sym typeface="Merriweather"/>
              </a:rPr>
              <a:t>immutable (replicated) log</a:t>
            </a:r>
            <a:r>
              <a:rPr lang="en" sz="1350">
                <a:solidFill>
                  <a:srgbClr val="3A4145"/>
                </a:solidFill>
                <a:latin typeface="Merriweather"/>
                <a:ea typeface="Merriweather"/>
                <a:cs typeface="Merriweather"/>
                <a:sym typeface="Merriweather"/>
              </a:rPr>
              <a:t> (or queue), each representing a stream of events. Events are facts that can be causally related (</a:t>
            </a:r>
            <a:r>
              <a:rPr i="1" lang="en" sz="1350">
                <a:solidFill>
                  <a:srgbClr val="3A4145"/>
                </a:solidFill>
                <a:latin typeface="Merriweather"/>
                <a:ea typeface="Merriweather"/>
                <a:cs typeface="Merriweather"/>
                <a:sym typeface="Merriweather"/>
              </a:rPr>
              <a:t>happened-before</a:t>
            </a:r>
            <a:r>
              <a:rPr lang="en" sz="1350">
                <a:solidFill>
                  <a:srgbClr val="3A4145"/>
                </a:solidFill>
                <a:latin typeface="Merriweather"/>
                <a:ea typeface="Merriweather"/>
                <a:cs typeface="Merriweather"/>
                <a:sym typeface="Merriweather"/>
              </a:rPr>
              <a:t>) or not related at all (then we say they happened </a:t>
            </a:r>
            <a:r>
              <a:rPr i="1" lang="en" sz="1350">
                <a:solidFill>
                  <a:srgbClr val="3A4145"/>
                </a:solidFill>
                <a:latin typeface="Merriweather"/>
                <a:ea typeface="Merriweather"/>
                <a:cs typeface="Merriweather"/>
                <a:sym typeface="Merriweather"/>
              </a:rPr>
              <a:t>concurrently</a:t>
            </a:r>
            <a:r>
              <a:rPr lang="en" sz="1350">
                <a:solidFill>
                  <a:srgbClr val="3A4145"/>
                </a:solidFill>
                <a:latin typeface="Merriweather"/>
                <a:ea typeface="Merriweather"/>
                <a:cs typeface="Merriweather"/>
                <a:sym typeface="Merriweather"/>
              </a:rPr>
              <a:t>). </a:t>
            </a:r>
            <a:r>
              <a:rPr i="1" lang="en" sz="1350">
                <a:solidFill>
                  <a:srgbClr val="3A4145"/>
                </a:solidFill>
                <a:latin typeface="Merriweather"/>
                <a:ea typeface="Merriweather"/>
                <a:cs typeface="Merriweather"/>
                <a:sym typeface="Merriweather"/>
              </a:rPr>
              <a:t>etcd</a:t>
            </a:r>
            <a:r>
              <a:rPr lang="en" sz="1350">
                <a:solidFill>
                  <a:srgbClr val="3A4145"/>
                </a:solidFill>
                <a:latin typeface="Merriweather"/>
                <a:ea typeface="Merriweather"/>
                <a:cs typeface="Merriweather"/>
                <a:sym typeface="Merriweather"/>
              </a:rPr>
              <a:t> is important for the durability of events, but an implementation detail.</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All processes (controllers), e.g. the scheduler, deployment controller, endpoint controller, Kubelet, etc. can be understood as </a:t>
            </a:r>
            <a:r>
              <a:rPr i="1" lang="en" sz="1350">
                <a:solidFill>
                  <a:srgbClr val="3A4145"/>
                </a:solidFill>
                <a:latin typeface="Merriweather"/>
                <a:ea typeface="Merriweather"/>
                <a:cs typeface="Merriweather"/>
                <a:sym typeface="Merriweather"/>
              </a:rPr>
              <a:t>producers and/or consumers</a:t>
            </a:r>
            <a:r>
              <a:rPr lang="en" sz="1350">
                <a:solidFill>
                  <a:srgbClr val="3A4145"/>
                </a:solidFill>
                <a:latin typeface="Merriweather"/>
                <a:ea typeface="Merriweather"/>
                <a:cs typeface="Merriweather"/>
                <a:sym typeface="Merriweather"/>
              </a:rPr>
              <a:t> of events (consumers can be producers as well, and vice versa).</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Consumers specify the objects (and optionally namespace) they want to receive events from the API server. This is called a </a:t>
            </a:r>
            <a:r>
              <a:rPr i="1" lang="en" sz="1350">
                <a:solidFill>
                  <a:srgbClr val="3A4145"/>
                </a:solidFill>
                <a:latin typeface="Merriweather"/>
                <a:ea typeface="Merriweather"/>
                <a:cs typeface="Merriweather"/>
                <a:sym typeface="Merriweather"/>
              </a:rPr>
              <a:t>watch</a:t>
            </a:r>
            <a:r>
              <a:rPr lang="en" sz="1350">
                <a:solidFill>
                  <a:srgbClr val="3A4145"/>
                </a:solidFill>
                <a:latin typeface="Merriweather"/>
                <a:ea typeface="Merriweather"/>
                <a:cs typeface="Merriweather"/>
                <a:sym typeface="Merriweather"/>
              </a:rPr>
              <a:t> in Kubernetes. Think of the combination of object+namespace as a dedicated (virtual) event queue the API server handles.</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Consumers and producers don’t know about each other as they’re fully decoupled (by the queue) and autonomous. This makes the whole system extremely scalable, robust and extensible (adaptable to change).</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Thus, by design, it’s a fully </a:t>
            </a:r>
            <a:r>
              <a:rPr i="1" lang="en" sz="1350">
                <a:solidFill>
                  <a:srgbClr val="3A4145"/>
                </a:solidFill>
                <a:latin typeface="Merriweather"/>
                <a:ea typeface="Merriweather"/>
                <a:cs typeface="Merriweather"/>
                <a:sym typeface="Merriweather"/>
              </a:rPr>
              <a:t>asynchronous and eventually consistent</a:t>
            </a:r>
            <a:r>
              <a:rPr lang="en" sz="1350">
                <a:solidFill>
                  <a:srgbClr val="3A4145"/>
                </a:solidFill>
                <a:latin typeface="Merriweather"/>
                <a:ea typeface="Merriweather"/>
                <a:cs typeface="Merriweather"/>
                <a:sym typeface="Merriweather"/>
              </a:rPr>
              <a:t> platform. Information takes time to propagate from producers(s) to consumers(s). The diagram below shows this where the Horizontal Pod Autoscaler hasn’t caught up with the events coming from the metrics server, which also affects the downstream chain of producers and consumers in our example.</a:t>
            </a:r>
            <a:endParaRPr sz="1350">
              <a:solidFill>
                <a:srgbClr val="3A4145"/>
              </a:solidFill>
              <a:latin typeface="Merriweather"/>
              <a:ea typeface="Merriweather"/>
              <a:cs typeface="Merriweather"/>
              <a:sym typeface="Merriweather"/>
            </a:endParaRPr>
          </a:p>
          <a:p>
            <a:pPr indent="0" lvl="0" marL="0" rtl="0" algn="l">
              <a:spcBef>
                <a:spcPts val="190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Note: the kubectl bash completion doesn’t work out of the box if you set </a:t>
            </a:r>
            <a:r>
              <a:rPr lang="en">
                <a:latin typeface="Roboto"/>
                <a:ea typeface="Roboto"/>
                <a:cs typeface="Roboto"/>
                <a:sym typeface="Roboto"/>
              </a:rPr>
              <a:t>alias k=’kubectl’</a:t>
            </a:r>
            <a:endParaRPr/>
          </a:p>
          <a:p>
            <a:pPr indent="0" lvl="0" marL="0" rtl="0" algn="l">
              <a:spcBef>
                <a:spcPts val="0"/>
              </a:spcBef>
              <a:spcAft>
                <a:spcPts val="0"/>
              </a:spcAft>
              <a:buClr>
                <a:schemeClr val="dk1"/>
              </a:buClr>
              <a:buSzPts val="1200"/>
              <a:buFont typeface="Calibri"/>
              <a:buNone/>
            </a:pPr>
            <a:r>
              <a:rPr lang="en"/>
              <a:t>You need to do:</a:t>
            </a:r>
            <a:br>
              <a:rPr lang="en"/>
            </a:br>
            <a:endParaRPr/>
          </a:p>
          <a:p>
            <a:pPr indent="0" lvl="0" marL="0" rtl="0" algn="l">
              <a:spcBef>
                <a:spcPts val="0"/>
              </a:spcBef>
              <a:spcAft>
                <a:spcPts val="0"/>
              </a:spcAft>
              <a:buClr>
                <a:schemeClr val="dk1"/>
              </a:buClr>
              <a:buSzPts val="1200"/>
              <a:buFont typeface="Calibri"/>
              <a:buNone/>
            </a:pPr>
            <a:r>
              <a:rPr lang="en"/>
              <a:t>kubectl completion bash | sed -e 's/kubectl/k/g'</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On Mac the above doesn’t work, to fix this to the following:</a:t>
            </a:r>
            <a:br>
              <a:rPr lang="en"/>
            </a:br>
            <a:br>
              <a:rPr lang="en"/>
            </a:br>
            <a:r>
              <a:rPr lang="en"/>
              <a:t>kubectl completion bash | sed -e 's/kubectl/k/g' &gt;&gt; ~/.kubectl-short-completion.bash</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Source .kubectl-short-completion.bash in your .bash_profile:</a:t>
            </a:r>
            <a:br>
              <a:rPr lang="en"/>
            </a:br>
            <a:endParaRPr/>
          </a:p>
          <a:p>
            <a:pPr indent="0" lvl="0" marL="0" rtl="0" algn="l">
              <a:spcBef>
                <a:spcPts val="0"/>
              </a:spcBef>
              <a:spcAft>
                <a:spcPts val="0"/>
              </a:spcAft>
              <a:buClr>
                <a:schemeClr val="dk1"/>
              </a:buClr>
              <a:buSzPts val="1200"/>
              <a:buFont typeface="Calibri"/>
              <a:buNone/>
            </a:pPr>
            <a:r>
              <a:rPr lang="en"/>
              <a:t>source ~/.kubectl-short-completion.bash</a:t>
            </a:r>
            <a:endParaRPr/>
          </a:p>
          <a:p>
            <a:pPr indent="0" lvl="0" marL="0" rtl="0" algn="l">
              <a:spcBef>
                <a:spcPts val="0"/>
              </a:spcBef>
              <a:spcAft>
                <a:spcPts val="0"/>
              </a:spcAft>
              <a:buClr>
                <a:schemeClr val="dk1"/>
              </a:buClr>
              <a:buSzPts val="1200"/>
              <a:buFont typeface="Calibri"/>
              <a:buNone/>
            </a:pPr>
            <a:r>
              <a:rPr lang="en"/>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merge 2 kube config files:</a:t>
            </a:r>
            <a:br>
              <a:rPr lang="en"/>
            </a:br>
            <a:r>
              <a:rPr lang="en"/>
              <a:t>KUBECONFIG=~/.kube/config:./kube.config kubectl config view --flatten &gt; config</a:t>
            </a:r>
            <a:endParaRPr/>
          </a:p>
          <a:p>
            <a:pPr indent="0" lvl="0" marL="0" rtl="0" algn="l">
              <a:spcBef>
                <a:spcPts val="0"/>
              </a:spcBef>
              <a:spcAft>
                <a:spcPts val="0"/>
              </a:spcAft>
              <a:buClr>
                <a:schemeClr val="dk1"/>
              </a:buClr>
              <a:buSzPts val="1200"/>
              <a:buFont typeface="Calibri"/>
              <a:buNone/>
            </a:pPr>
            <a:r>
              <a:rPr lang="en"/>
              <a:t>cp config ~/.kube/config</a:t>
            </a:r>
            <a:br>
              <a:rPr lang="en"/>
            </a:br>
            <a:br>
              <a:rPr lang="en"/>
            </a:br>
            <a:r>
              <a:rPr lang="en"/>
              <a:t>Or:</a:t>
            </a:r>
            <a:br>
              <a:rPr lang="en"/>
            </a:br>
            <a:br>
              <a:rPr lang="en"/>
            </a:br>
            <a:r>
              <a:rPr lang="en"/>
              <a:t>cp ~/.kube/config ~/.kube/config.bak &amp;&amp; \</a:t>
            </a:r>
            <a:endParaRPr/>
          </a:p>
          <a:p>
            <a:pPr indent="0" lvl="0" marL="0" rtl="0" algn="l">
              <a:spcBef>
                <a:spcPts val="0"/>
              </a:spcBef>
              <a:spcAft>
                <a:spcPts val="0"/>
              </a:spcAft>
              <a:buClr>
                <a:schemeClr val="dk1"/>
              </a:buClr>
              <a:buSzPts val="1200"/>
              <a:buFont typeface="Calibri"/>
              <a:buNone/>
            </a:pPr>
            <a:r>
              <a:rPr lang="en"/>
              <a:t>    KUBECONFIG=/path/to/kubeconfig:~/.kube/config.bak kubectl config view --flatten &gt; ~/.kube/config</a:t>
            </a:r>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Note: this doesn’t work on minikube:</a:t>
            </a:r>
            <a:br>
              <a:rPr lang="en"/>
            </a:br>
            <a:r>
              <a:rPr lang="en"/>
              <a:t>minikube start --extra-config=apiserver.Features.Enable-SwaggerUI=true</a:t>
            </a:r>
            <a:br>
              <a:rPr lang="en"/>
            </a:br>
            <a:r>
              <a:rPr lang="en"/>
              <a:t>k proxy --port=8080</a:t>
            </a:r>
            <a:endParaRPr/>
          </a:p>
          <a:p>
            <a:pPr indent="0" lvl="0" marL="0" rtl="0" algn="l">
              <a:spcBef>
                <a:spcPts val="0"/>
              </a:spcBef>
              <a:spcAft>
                <a:spcPts val="0"/>
              </a:spcAft>
              <a:buClr>
                <a:schemeClr val="dk1"/>
              </a:buClr>
              <a:buSzPts val="1200"/>
              <a:buFont typeface="Calibri"/>
              <a:buNone/>
            </a:pPr>
            <a:r>
              <a:rPr lang="en"/>
              <a:t>http://127.0.0.1:8080/swagger-ui</a:t>
            </a:r>
            <a:br>
              <a:rPr lang="en"/>
            </a:b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33333"/>
              </a:buClr>
              <a:buSzPts val="1350"/>
              <a:buFont typeface="Open Sans"/>
              <a:buNone/>
            </a:pPr>
            <a:r>
              <a:rPr lang="en" sz="1350">
                <a:solidFill>
                  <a:srgbClr val="333333"/>
                </a:solidFill>
                <a:highlight>
                  <a:srgbClr val="FFFFFF"/>
                </a:highlight>
                <a:latin typeface="Open Sans"/>
                <a:ea typeface="Open Sans"/>
                <a:cs typeface="Open Sans"/>
                <a:sym typeface="Open Sans"/>
              </a:rPr>
              <a:t>Please note that explain may show an old group/version, but you can explicitly set it with </a:t>
            </a:r>
            <a:r>
              <a:rPr lang="en" sz="1200">
                <a:solidFill>
                  <a:srgbClr val="C7254E"/>
                </a:solidFill>
                <a:highlight>
                  <a:srgbClr val="F9F2F4"/>
                </a:highlight>
                <a:latin typeface="Consolas"/>
                <a:ea typeface="Consolas"/>
                <a:cs typeface="Consolas"/>
                <a:sym typeface="Consolas"/>
              </a:rPr>
              <a:t>--api-version</a:t>
            </a:r>
            <a:r>
              <a:rPr lang="en" sz="1350">
                <a:solidFill>
                  <a:srgbClr val="333333"/>
                </a:solidFill>
                <a:highlight>
                  <a:srgbClr val="FFFFFF"/>
                </a:highlight>
                <a:latin typeface="Open Sans"/>
                <a:ea typeface="Open Sans"/>
                <a:cs typeface="Open Sans"/>
                <a:sym typeface="Open Sans"/>
              </a:rPr>
              <a:t>, for example, </a:t>
            </a:r>
            <a:r>
              <a:rPr lang="en" sz="1200">
                <a:solidFill>
                  <a:srgbClr val="C7254E"/>
                </a:solidFill>
                <a:highlight>
                  <a:srgbClr val="F9F2F4"/>
                </a:highlight>
                <a:latin typeface="Consolas"/>
                <a:ea typeface="Consolas"/>
                <a:cs typeface="Consolas"/>
                <a:sym typeface="Consolas"/>
              </a:rPr>
              <a:t>kubectl explain replicaset --api-version apps/v1</a:t>
            </a:r>
            <a:r>
              <a:rPr lang="en" sz="1350">
                <a:solidFill>
                  <a:srgbClr val="333333"/>
                </a:solidFill>
                <a:highlight>
                  <a:srgbClr val="FFFFFF"/>
                </a:highlight>
                <a:latin typeface="Open Sans"/>
                <a:ea typeface="Open Sans"/>
                <a:cs typeface="Open Sans"/>
                <a:sym typeface="Open Sans"/>
              </a:rPr>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4" name="Google Shape;14;p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11"/>
          <p:cNvSpPr/>
          <p:nvPr>
            <p:ph idx="2" type="pic"/>
          </p:nvPr>
        </p:nvSpPr>
        <p:spPr>
          <a:xfrm>
            <a:off x="1792288" y="612775"/>
            <a:ext cx="5486400" cy="4114800"/>
          </a:xfrm>
          <a:prstGeom prst="rect">
            <a:avLst/>
          </a:prstGeom>
          <a:noFill/>
          <a:ln>
            <a:noFill/>
          </a:ln>
        </p:spPr>
      </p:sp>
      <p:sp>
        <p:nvSpPr>
          <p:cNvPr id="65" name="Google Shape;65;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6" name="Google Shape;66;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1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2" name="Google Shape;72;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8" name="Google Shape;78;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 name="Google Shape;25;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1" name="Google Shape;31;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4" name="Google Shape;44;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5" name="Google Shape;45;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6" name="Google Shape;46;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7" name="Google Shape;47;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8" name="Google Shape;58;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9" name="Google Shape;59;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6948264" y="188640"/>
            <a:ext cx="1875557" cy="8640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s://github.com/arashkaffamanesh/practical-kubernetes-problem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twitter.com/hashtag/quota?src=hash"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learnk8s.io/troubleshooting-deployments" TargetMode="External"/><Relationship Id="rId4"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github.com/ipochi/k8s-practice-questions/blob/master/practice-questions-with-solutions.md"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s://kubernauts.slack.com/archives/G6CCNMVKM/p1562305149191600"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goo.gl/k5rFpb" TargetMode="External"/><Relationship Id="rId4" Type="http://schemas.openxmlformats.org/officeDocument/2006/relationships/image" Target="../media/image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github.com/kubernauts/tk8" TargetMode="External"/><Relationship Id="rId4" Type="http://schemas.openxmlformats.org/officeDocument/2006/relationships/image" Target="../media/image5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github.com/kubernauts/kafka-confluent-platform" TargetMode="Externa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crunchtools.com/competition-heats-up-between-cri-o-and-containerd-actually-thats-not-a-thing/" TargetMode="External"/><Relationship Id="rId4" Type="http://schemas.openxmlformats.org/officeDocument/2006/relationships/hyperlink" Target="https://docs.google.com/presentation/d/1S-JqLQ4jatHwEBRUQRiA5WOuCwpTUnxl2d1qRUoTz5g/edit#slide=id.gb6f3e2d2d_2_213" TargetMode="External"/><Relationship Id="rId5" Type="http://schemas.openxmlformats.org/officeDocument/2006/relationships/hyperlink" Target="https://docs.google.com/presentation/d/1DANsexZf2emou6DvbN-KUFQN62gCN6ZdwrwoZjFt3DM/edit#slide=id.g60b50cccb3_0_384" TargetMode="External"/><Relationship Id="rId6" Type="http://schemas.openxmlformats.org/officeDocument/2006/relationships/hyperlink" Target="https://docs.google.com/spreadsheets/d/17ak_fVtWNUwMMJNpo7dNkoR8KK1ezTZVvh6v_tBcP7Y/edit#gid=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itnext.io/successful-short-kubernetes-stories-for-devops-architects-677f8bfed80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kubernetes.io/docs/concepts/overview/components/#master-components"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blog.heptio.com/core-kubernetes-jazz-improv-over-orchestration-a7903ea92ca"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medium.com/payscale-tech/imperative-vs-declarative-a-kubernetes-tutorial-4be66c5d8914"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edium.com/cloud-heroes/exploring-the-flexibility-of-kubernetes-9f65db2360a0"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ocs.google.com/presentation/d/1zrfVlE5r61ZNQrmXKx5gJmBcXnoa_WerHEnTxu5SMco/edit#slide=id.g3b2c5b2055_1_0" TargetMode="Externa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weave.works/blog/what-does-production-ready-really-mean-for-a-kubernetes-cluster" TargetMode="Externa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aquasec.com/wiki/display/containers/Kubernetes+Architecture+101"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mgasch.com/post/k8sevents/"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dium.com/@dominik.tornow/kubernetes-high-availability-d2c9cbbdd864" TargetMode="Externa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overview/working-with-objects/label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workloads/controllers/deployment/" TargetMode="External"/><Relationship Id="rId6" Type="http://schemas.openxmlformats.org/officeDocument/2006/relationships/hyperlink" Target="https://kubernetes.io/docs/concepts/workloads/controllers/replicaset/"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cn/docs/concepts/workloads/controllers/deploymen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kubernetes.io/docs/concepts/workloads/controllers/statefulset/" TargetMode="External"/><Relationship Id="rId4" Type="http://schemas.openxmlformats.org/officeDocument/2006/relationships/hyperlink" Target="https://kubernetes.io/docs/tasks/configure-pod-container/configure-pod-configmap/"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concepts/storage/persistent-volumes/" TargetMode="External"/><Relationship Id="rId7" Type="http://schemas.openxmlformats.org/officeDocument/2006/relationships/hyperlink" Target="https://kubernetes.io/cn/docs/concepts/workloads/controllers/deploym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trainings.kubernauts.sh/" TargetMode="External"/><Relationship Id="rId4" Type="http://schemas.openxmlformats.org/officeDocument/2006/relationships/hyperlink" Target="https://cloud.google.com/free/" TargetMode="External"/><Relationship Id="rId5" Type="http://schemas.openxmlformats.org/officeDocument/2006/relationships/hyperlink" Target="https://cloud.google.com/sdk/" TargetMode="External"/><Relationship Id="rId6" Type="http://schemas.openxmlformats.org/officeDocument/2006/relationships/hyperlink" Target="https://kubernauts.gitbooks.io/kubernauts-kubernetes-training-courses/content/courses/novice.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kubernauts.de/.galleries/downloads/kubernetes-pod-cheatsheet.png" TargetMode="Externa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jpg"/><Relationship Id="rId4" Type="http://schemas.openxmlformats.org/officeDocument/2006/relationships/hyperlink" Target="https://www.infoq.com/articles/kubernetes-effec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jpg"/><Relationship Id="rId4" Type="http://schemas.openxmlformats.org/officeDocument/2006/relationships/hyperlink" Target="https://www.infoq.com/articles/kubernetes-effec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medium.com/faun/kubernetes-deployment-strategy-types-826c96f3bef9" TargetMode="Externa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jpg"/><Relationship Id="rId4" Type="http://schemas.openxmlformats.org/officeDocument/2006/relationships/hyperlink" Target="https://www.infoq.com/articles/kubernetes-effect" TargetMode="External"/></Relationships>
</file>

<file path=ppt/slides/_rels/slide4.xml.rels><?xml version="1.0" encoding="UTF-8" standalone="yes"?><Relationships xmlns="http://schemas.openxmlformats.org/package/2006/relationships"><Relationship Id="rId10" Type="http://schemas.openxmlformats.org/officeDocument/2006/relationships/hyperlink" Target="https://github.com/kubernauts/tk8-provisioner-cattle-eks"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rancher/k3d" TargetMode="External"/><Relationship Id="rId4" Type="http://schemas.openxmlformats.org/officeDocument/2006/relationships/hyperlink" Target="https://github.com/rancher/rke" TargetMode="External"/><Relationship Id="rId9" Type="http://schemas.openxmlformats.org/officeDocument/2006/relationships/hyperlink" Target="https://github.com/kubernauts/tk8-provisioner-cattle-aws" TargetMode="External"/><Relationship Id="rId5" Type="http://schemas.openxmlformats.org/officeDocument/2006/relationships/hyperlink" Target="https://github.com/arashkaffamanesh/multipass-rke-rancher" TargetMode="External"/><Relationship Id="rId6" Type="http://schemas.openxmlformats.org/officeDocument/2006/relationships/hyperlink" Target="https://github.com/arashkaffamanesh/kubeadm-multipass" TargetMode="External"/><Relationship Id="rId7" Type="http://schemas.openxmlformats.org/officeDocument/2006/relationships/hyperlink" Target="https://github.com/arashkaffamanesh/multipass-k3s-rancher" TargetMode="External"/><Relationship Id="rId8" Type="http://schemas.openxmlformats.org/officeDocument/2006/relationships/hyperlink" Target="https://github.com/kubernauts/tk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0" Type="http://schemas.openxmlformats.org/officeDocument/2006/relationships/hyperlink" Target="https://github.com/kubernetes-sigs/kind" TargetMode="External"/><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kubernetes.io/docs/home/" TargetMode="External"/><Relationship Id="rId4" Type="http://schemas.openxmlformats.org/officeDocument/2006/relationships/hyperlink" Target="https://kubernetesbootcamp.github.io/kubernetes-bootcamp/" TargetMode="External"/><Relationship Id="rId9" Type="http://schemas.openxmlformats.org/officeDocument/2006/relationships/hyperlink" Target="https://github.com/kubernetes-sigs/kubeadm-dind-cluster" TargetMode="External"/><Relationship Id="rId5" Type="http://schemas.openxmlformats.org/officeDocument/2006/relationships/hyperlink" Target="https://kubernetes.io/docs/tasks/tools/install-kubectl/" TargetMode="External"/><Relationship Id="rId6" Type="http://schemas.openxmlformats.org/officeDocument/2006/relationships/hyperlink" Target="https://www.docker.com/products/docker-desktop" TargetMode="External"/><Relationship Id="rId7" Type="http://schemas.openxmlformats.org/officeDocument/2006/relationships/hyperlink" Target="https://abhishek-tiwari.com/local-development-environment-for-kubernetes-using-minikube/" TargetMode="External"/><Relationship Id="rId8" Type="http://schemas.openxmlformats.org/officeDocument/2006/relationships/hyperlink" Target="https://docs.okd.io/latest/minishift/getting-started/installing.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abhishek-tiwari.com/local-development-environment-for-kubernetes-using-minikub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kubernetes.io/docs/setup/independent/create-cluster-kubeadm/" TargetMode="External"/><Relationship Id="rId4" Type="http://schemas.openxmlformats.org/officeDocument/2006/relationships/hyperlink" Target="https://github.com/kubernauts/tk8"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kubernetes.io/docs/tasks/tools/install-kubect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github.com/ahmetb/kubectx" TargetMode="External"/><Relationship Id="rId4" Type="http://schemas.openxmlformats.org/officeDocument/2006/relationships/hyperlink" Target="https://github.com/jonmosco/kube-ps1" TargetMode="External"/><Relationship Id="rId9" Type="http://schemas.openxmlformats.org/officeDocument/2006/relationships/hyperlink" Target="https://docs.google.com/spreadsheets/d/1WPHt0gsb7adVzY3eviMK2W8LejV0I5m_Zpc8tMzl_2w/edit#gid=0" TargetMode="External"/><Relationship Id="rId5" Type="http://schemas.openxmlformats.org/officeDocument/2006/relationships/hyperlink" Target="http://kubed.sh/" TargetMode="External"/><Relationship Id="rId6" Type="http://schemas.openxmlformats.org/officeDocument/2006/relationships/hyperlink" Target="https://github.com/eduardobaitello/kubelogs" TargetMode="External"/><Relationship Id="rId7" Type="http://schemas.openxmlformats.org/officeDocument/2006/relationships/hyperlink" Target="https://github.com/blendle/kns" TargetMode="External"/><Relationship Id="rId8" Type="http://schemas.openxmlformats.org/officeDocument/2006/relationships/hyperlink" Target="https://github.com/derailed/k9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github.com/dennyzhang/cheatsheet-kubernetes-A4" TargetMode="External"/><Relationship Id="rId4" Type="http://schemas.openxmlformats.org/officeDocument/2006/relationships/hyperlink" Target="https://matthewdavis.io/kubectl-most-useful-commands-a-growing-li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cloud.google.com/sdk/"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openshift-evangelists/kbe" TargetMode="External"/><Relationship Id="rId4" Type="http://schemas.openxmlformats.org/officeDocument/2006/relationships/hyperlink" Target="https://kubebyexample.com/" TargetMode="External"/><Relationship Id="rId5" Type="http://schemas.openxmlformats.org/officeDocument/2006/relationships/hyperlink" Target="https://www.gitbook.com/book/kubernauts/kubernauts-kubernetes-training-courses/edit" TargetMode="External"/><Relationship Id="rId6" Type="http://schemas.openxmlformats.org/officeDocument/2006/relationships/hyperlink" Target="https://github.com/mrbobbytables/k8s-intro-tutorials" TargetMode="External"/><Relationship Id="rId7" Type="http://schemas.openxmlformats.org/officeDocument/2006/relationships/hyperlink" Target="https://kubernauts.gitbooks.io/kubernauts-kubernetes-training-courses/content/courses/novice.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 Id="rId6" Type="http://schemas.openxmlformats.org/officeDocument/2006/relationships/image" Target="../media/image1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 Id="rId6" Type="http://schemas.openxmlformats.org/officeDocument/2006/relationships/image" Target="../media/image2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127.0.0.1:8001/ui"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typhoon.psdn.io/cl/aws/" TargetMode="External"/><Relationship Id="rId4" Type="http://schemas.openxmlformats.org/officeDocument/2006/relationships/hyperlink" Target="https://kubernetes.io/docs/reference/setup-tools/kubeadm/kubeadm/" TargetMode="External"/><Relationship Id="rId5" Type="http://schemas.openxmlformats.org/officeDocument/2006/relationships/hyperlink" Target="https://kubernauts.gitbooks.io/kubernauts-kops-faststart/content/" TargetMode="External"/><Relationship Id="rId6" Type="http://schemas.openxmlformats.org/officeDocument/2006/relationships/hyperlink" Target="https://github.com/kris-nova/kubicorn" TargetMode="External"/><Relationship Id="rId7" Type="http://schemas.openxmlformats.org/officeDocument/2006/relationships/hyperlink" Target="https://github.com/kubernauts/tk8" TargetMode="External"/><Relationship Id="rId8" Type="http://schemas.openxmlformats.org/officeDocument/2006/relationships/hyperlink" Target="https://github.com/kubernetes-sigs/cluster-api"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172.17.4.101:8080/" TargetMode="External"/><Relationship Id="rId4" Type="http://schemas.openxmlformats.org/officeDocument/2006/relationships/hyperlink" Target="http://192.168.99.100:8080/" TargetMode="External"/><Relationship Id="rId5" Type="http://schemas.openxmlformats.org/officeDocument/2006/relationships/hyperlink" Target="https://raw.githubusercontent.com/kubernetes/kubernetes/master/api/openapi-spec/swagger.jso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hyperlink" Target="https://blog.openshift.com/kubernetes-deep-dive-api-server-part-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akomljen.com/kubernetes-api-resources-which-group-and-version-to-use/" TargetMode="External"/></Relationships>
</file>

<file path=ppt/slides/_rels/slide6.xml.rels><?xml version="1.0" encoding="UTF-8" standalone="yes"?><Relationships xmlns="http://schemas.openxmlformats.org/package/2006/relationships"><Relationship Id="rId11" Type="http://schemas.openxmlformats.org/officeDocument/2006/relationships/image" Target="../media/image3.jpg"/><Relationship Id="rId10" Type="http://schemas.openxmlformats.org/officeDocument/2006/relationships/hyperlink" Target="https://www.amazon.de/dp/1491979682/ref=asc_df_149197968258203066/"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oo.gl/Rywkpd" TargetMode="External"/><Relationship Id="rId4" Type="http://schemas.openxmlformats.org/officeDocument/2006/relationships/hyperlink" Target="https://www.amazon.com/Kubernetes-Running-Dive-Future-Infrastructure/dp/1491935677/ref=sr_1_1?s=books&amp;ie=UTF8&amp;qid=1518904547&amp;sr=1-1&amp;keywords=kubernetes+up+and+running&amp;dpID=51Wf2nQa43L&amp;preST=_SX218_BO1,204,203,200_QL40_&amp;dpSrc=srch" TargetMode="External"/><Relationship Id="rId9" Type="http://schemas.openxmlformats.org/officeDocument/2006/relationships/image" Target="../media/image1.png"/><Relationship Id="rId5" Type="http://schemas.openxmlformats.org/officeDocument/2006/relationships/image" Target="../media/image2.jpg"/><Relationship Id="rId6" Type="http://schemas.openxmlformats.org/officeDocument/2006/relationships/hyperlink" Target="https://leanpub.com/k8spatterns" TargetMode="External"/><Relationship Id="rId7" Type="http://schemas.openxmlformats.org/officeDocument/2006/relationships/image" Target="../media/image4.png"/><Relationship Id="rId8" Type="http://schemas.openxmlformats.org/officeDocument/2006/relationships/hyperlink" Target="https://www.manning.com/books/kubernetes-in-actio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akomljen.com/kubernetes-api-resources-which-group-and-version-to-us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freecontent.manning.com/deploying-and-updating-apps/" TargetMode="External"/><Relationship Id="rId4" Type="http://schemas.openxmlformats.org/officeDocument/2006/relationships/image" Target="../media/image23.png"/><Relationship Id="rId5"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medium.com/@metaphorical/internal-and-external-connectivity-in-kubernetes-space-a25cba822089" TargetMode="Externa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8.png"/><Relationship Id="rId4" Type="http://schemas.openxmlformats.org/officeDocument/2006/relationships/hyperlink" Target="https://medium.com/google-cloud/kubernetes-nodeport-vs-loadbalancer-vs-ingress-when-should-i-use-what-922f010849e0"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docs.google.com/document/d/1c4A_17vMbbvYAKb9CJKFHEo5c7iPfF9RPAlWAoKShX8/edit" TargetMode="External"/><Relationship Id="rId4" Type="http://schemas.openxmlformats.org/officeDocument/2006/relationships/hyperlink" Target="https://www.slideshare.net/neependra/accessing-kubernetes-services-from-external-worl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www.getambassador.io/about/microservices-api-gateways" TargetMode="External"/><Relationship Id="rId4" Type="http://schemas.openxmlformats.org/officeDocument/2006/relationships/hyperlink" Target="https://www.envoyproxy.io/" TargetMode="External"/><Relationship Id="rId5" Type="http://schemas.openxmlformats.org/officeDocument/2006/relationships/hyperlink" Target="https://www.datawire.io/" TargetMode="External"/><Relationship Id="rId6" Type="http://schemas.openxmlformats.org/officeDocument/2006/relationships/hyperlink" Target="https://github.com/datawire/ambassador" TargetMode="External"/><Relationship Id="rId7" Type="http://schemas.openxmlformats.org/officeDocument/2006/relationships/hyperlink" Target="https://blog.getambassador.io/kubernetes-ingress-nodeport-load-balancers-and-ingress-controllers-6e29f1c44f2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itnext.io/an-illustrated-guide-to-kubernetes-networking-part-1-d1ede3322727" TargetMode="External"/><Relationship Id="rId4" Type="http://schemas.openxmlformats.org/officeDocument/2006/relationships/image" Target="../media/image38.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itnext.io/an-illustrated-guide-to-kubernetes-networking-part-1-d1ede332272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medium.com/devopslinks/kubernetes-headless-service-vs-clusterip-and-traffic-distribution-904b058f0dfd" TargetMode="Externa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hyperlink" Target="https://github.com/arashkaffamanesh/practical-kubernetes-problems#headless-services-for-stickines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40.png"/><Relationship Id="rId7"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medium.com/@tao_66792/how-does-the-kubernetes-networking-work-part-1-5e2da2696701" TargetMode="External"/><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medium.com/google-cloud/understanding-kubernetes-networking-pods-7117dd28727" TargetMode="Externa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metallb.universe.tf/"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s://github.com/cloudnativelabs/kube-router/blob/master/docs/user-guide.md#advertising-ip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slideshare.net/BobKillen/kubernetes-a-comprehensive-overview-update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blog.kubernauts.io/kubernetes-best-practices-d5cbef02fe1b"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blog.kubernauts.io/kubernetes-best-practices-d5cbef02fe1b"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blog.kubernauts.io/managing-secrets-in-kubernetes-with-vault-by-hashicorp-f0db45cc208a" TargetMode="Externa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github.com/dennyzhang/cheatsheet-kubernetes-A4"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mhausenblas.info/" TargetMode="External"/><Relationship Id="rId4" Type="http://schemas.openxmlformats.org/officeDocument/2006/relationships/hyperlink" Target="http://kubernetesbyexample.com/" TargetMode="External"/><Relationship Id="rId5"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s://mrbobbytabl.es/#about" TargetMode="External"/><Relationship Id="rId4" Type="http://schemas.openxmlformats.org/officeDocument/2006/relationships/hyperlink" Target="https://docs.google.com/presentation/d/1zrfVlE5r61ZNQrmXKx5gJmBcXnoa_WerHEnTxu5SMco/edit#slide=id.g3cfa019267_4_0" TargetMode="External"/><Relationship Id="rId5" Type="http://schemas.openxmlformats.org/officeDocument/2006/relationships/hyperlink" Target="https://github.com/mrbobbytables/k8s-intro-tutorials" TargetMode="External"/><Relationship Id="rId6" Type="http://schemas.openxmlformats.org/officeDocument/2006/relationships/image" Target="../media/image48.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mindmeister.com/929803117/container-ecosystem?fullscreen=1" TargetMode="Externa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kubernetes.io/docs/concepts/overview/kubernetes-api/"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9.png"/><Relationship Id="rId4"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127.0.0.1:8888/"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 Id="rId6" Type="http://schemas.openxmlformats.org/officeDocument/2006/relationships/hyperlink" Target="https://www.manning.com/books/kubernetes-in-action"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7.png"/><Relationship Id="rId6" Type="http://schemas.openxmlformats.org/officeDocument/2006/relationships/image" Target="../media/image59.png"/><Relationship Id="rId7" Type="http://schemas.openxmlformats.org/officeDocument/2006/relationships/image" Target="../media/image3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4"/>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Unit-4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ctrTitle"/>
          </p:nvPr>
        </p:nvSpPr>
        <p:spPr>
          <a:xfrm>
            <a:off x="36750" y="2522650"/>
            <a:ext cx="9070500" cy="1882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3600"/>
              <a:buFont typeface="Calibri"/>
              <a:buNone/>
            </a:pPr>
            <a:r>
              <a:rPr lang="en" sz="3600"/>
              <a:t>Agenda</a:t>
            </a:r>
            <a:endParaRPr sz="3600"/>
          </a:p>
          <a:p>
            <a:pPr indent="0" lvl="0" marL="0" rtl="0" algn="l">
              <a:spcBef>
                <a:spcPts val="0"/>
              </a:spcBef>
              <a:spcAft>
                <a:spcPts val="0"/>
              </a:spcAft>
              <a:buClr>
                <a:schemeClr val="dk1"/>
              </a:buClr>
              <a:buSzPts val="3000"/>
              <a:buFont typeface="Calibri"/>
              <a:buNone/>
            </a:pPr>
            <a:r>
              <a:t/>
            </a:r>
            <a:endParaRPr sz="3000"/>
          </a:p>
          <a:p>
            <a:pPr indent="0" lvl="0" marL="0" rtl="0" algn="ctr">
              <a:spcBef>
                <a:spcPts val="0"/>
              </a:spcBef>
              <a:spcAft>
                <a:spcPts val="0"/>
              </a:spcAft>
              <a:buClr>
                <a:schemeClr val="dk1"/>
              </a:buClr>
              <a:buSzPts val="1000"/>
              <a:buFont typeface="Calibri"/>
              <a:buNone/>
            </a:pPr>
            <a:r>
              <a:t/>
            </a:r>
            <a:endParaRPr sz="10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3"/>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1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37" name="Google Shape;937;p113"/>
          <p:cNvSpPr txBox="1"/>
          <p:nvPr/>
        </p:nvSpPr>
        <p:spPr>
          <a:xfrm>
            <a:off x="106575" y="1340650"/>
            <a:ext cx="8763300" cy="4408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minikube stop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minikube start --extra-config=apiserver.Authorization.Mode=RBAC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ns foo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ns bar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run test --image=luksa/kubectl-proxy -n foo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run test --image=luksa/kubectl-proxy -n bar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po -n foo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po -n bar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exec -it test-xxxxxxxxx-yyyyy -n foo sh</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exec -it test-yyyyyyyyy-xxxxx -n bar sh</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curl localhost:8001/api/v1/namespaces/foo/services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curl localhost:8001/api/v1/namespaces/bar/services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cd Chapter12/</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cat service-reader.yaml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-f service-reader.yaml -n foo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role service-reader --verb=get --verb=list --resource=services -n bar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rolebinding test --role=service-reader --serviceaccount=foo:default -n foo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rolebinding test --role=service-reader --serviceaccount=bar:default -n bar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edit rolebinding test -n foo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edit rolebinding test -n bar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113"/>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Note: This example is from the Chapter 12 of the </a:t>
            </a:r>
            <a:r>
              <a:rPr lang="en" sz="1000" u="sng">
                <a:solidFill>
                  <a:schemeClr val="hlink"/>
                </a:solidFill>
                <a:latin typeface="Calibri"/>
                <a:ea typeface="Calibri"/>
                <a:cs typeface="Calibri"/>
                <a:sym typeface="Calibri"/>
                <a:hlinkClick r:id="rId3"/>
              </a:rPr>
              <a:t>Kubernetes in Action book by</a:t>
            </a:r>
            <a:r>
              <a:rPr lang="en" sz="1800" u="sng">
                <a:solidFill>
                  <a:schemeClr val="hlink"/>
                </a:solidFill>
                <a:latin typeface="Calibri"/>
                <a:ea typeface="Calibri"/>
                <a:cs typeface="Calibri"/>
                <a:sym typeface="Calibri"/>
                <a:hlinkClick r:id="rId4"/>
              </a:rPr>
              <a:t> </a:t>
            </a:r>
            <a:r>
              <a:rPr lang="en" sz="1000" u="sng">
                <a:solidFill>
                  <a:schemeClr val="hlink"/>
                </a:solidFill>
                <a:latin typeface="Calibri"/>
                <a:ea typeface="Calibri"/>
                <a:cs typeface="Calibri"/>
                <a:sym typeface="Calibri"/>
                <a:hlinkClick r:id="rId5"/>
              </a:rPr>
              <a:t>Marko Lukša</a:t>
            </a:r>
            <a:endParaRPr sz="1000">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4"/>
          <p:cNvSpPr/>
          <p:nvPr/>
        </p:nvSpPr>
        <p:spPr>
          <a:xfrm>
            <a:off x="0" y="85725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Calibri"/>
                <a:ea typeface="Calibri"/>
                <a:cs typeface="Calibri"/>
                <a:sym typeface="Calibri"/>
              </a:rPr>
              <a:t>Practical K8s Problems</a:t>
            </a:r>
            <a:endParaRPr sz="6000">
              <a:solidFill>
                <a:schemeClr val="lt1"/>
              </a:solidFill>
              <a:latin typeface="Calibri"/>
              <a:ea typeface="Calibri"/>
              <a:cs typeface="Calibri"/>
              <a:sym typeface="Calibri"/>
            </a:endParaRPr>
          </a:p>
        </p:txBody>
      </p:sp>
      <p:sp>
        <p:nvSpPr>
          <p:cNvPr id="944" name="Google Shape;944;p114"/>
          <p:cNvSpPr txBox="1"/>
          <p:nvPr/>
        </p:nvSpPr>
        <p:spPr>
          <a:xfrm>
            <a:off x="948750" y="4155225"/>
            <a:ext cx="7246500" cy="397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u="sng">
                <a:solidFill>
                  <a:schemeClr val="hlink"/>
                </a:solidFill>
                <a:latin typeface="Calibri"/>
                <a:ea typeface="Calibri"/>
                <a:cs typeface="Calibri"/>
                <a:sym typeface="Calibri"/>
                <a:hlinkClick r:id="rId3"/>
              </a:rPr>
              <a:t>https://github.com/arashkaffamanesh/practical-kubernetes-problems</a:t>
            </a:r>
            <a:endParaRPr sz="1800">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5"/>
          <p:cNvSpPr/>
          <p:nvPr/>
        </p:nvSpPr>
        <p:spPr>
          <a:xfrm>
            <a:off x="0" y="85725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Calibri"/>
                <a:ea typeface="Calibri"/>
                <a:cs typeface="Calibri"/>
                <a:sym typeface="Calibri"/>
              </a:rPr>
              <a:t>Tips &amp; Tricks</a:t>
            </a:r>
            <a:endParaRPr sz="6000">
              <a:solidFill>
                <a:schemeClr val="lt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6"/>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1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56" name="Google Shape;956;p116"/>
          <p:cNvSpPr txBox="1"/>
          <p:nvPr/>
        </p:nvSpPr>
        <p:spPr>
          <a:xfrm>
            <a:off x="97375" y="1414925"/>
            <a:ext cx="8759700" cy="4585800"/>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List all Persistent Volumes sorted by their name</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get pv | grep -v NAME | sort -k 2 -rh</a:t>
            </a:r>
            <a:endParaRPr b="0" i="0" sz="1800" u="none" cap="none" strike="noStrike">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Find which pod is taking max CPU</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top pod</a:t>
            </a:r>
            <a:endParaRPr b="0" i="0" sz="1800" u="none" cap="none" strike="noStrike">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Find which node is taking max CPU</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top node</a:t>
            </a:r>
            <a:endParaRPr b="0" i="0" sz="1800" u="none" cap="none" strike="noStrike">
              <a:solidFill>
                <a:schemeClr val="dk1"/>
              </a:solidFill>
              <a:latin typeface="Calibri"/>
              <a:ea typeface="Calibri"/>
              <a:cs typeface="Calibri"/>
              <a:sym typeface="Calibri"/>
            </a:endParaRPr>
          </a:p>
          <a:p>
            <a:pPr indent="-317500" lvl="0" marL="457200" marR="152400" rtl="0" algn="l">
              <a:lnSpc>
                <a:spcPct val="115000"/>
              </a:lnSpc>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Getting a Detailed Snapshot of the Cluster State</a:t>
            </a:r>
            <a:endParaRPr b="1" sz="1700">
              <a:solidFill>
                <a:srgbClr val="404040"/>
              </a:solidFill>
              <a:latin typeface="Calibri"/>
              <a:ea typeface="Calibri"/>
              <a:cs typeface="Calibri"/>
              <a:sym typeface="Calibri"/>
            </a:endParaRPr>
          </a:p>
          <a:p>
            <a:pPr indent="-317500" lvl="1" marL="9144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cluster-info dump --all-namespaces &gt; cluster-state</a:t>
            </a:r>
            <a:endParaRPr b="1" i="0" sz="1700" u="none" cap="none" strike="noStrike">
              <a:solidFill>
                <a:srgbClr val="404040"/>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Save the manifest of a running pod</a:t>
            </a:r>
            <a:endParaRPr sz="1800">
              <a:solidFill>
                <a:schemeClr val="dk1"/>
              </a:solidFill>
              <a:latin typeface="Calibri"/>
              <a:ea typeface="Calibri"/>
              <a:cs typeface="Calibri"/>
              <a:sym typeface="Calibri"/>
            </a:endParaRPr>
          </a:p>
          <a:p>
            <a:pPr indent="-317500" lvl="1" marL="9144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get pod name -o yaml --export &gt; pod.yml</a:t>
            </a:r>
            <a:endParaRPr b="0" i="0" sz="1100" u="none" cap="none" strike="noStrike">
              <a:solidFill>
                <a:schemeClr val="dk1"/>
              </a:solidFill>
              <a:latin typeface="Calibri"/>
              <a:ea typeface="Calibri"/>
              <a:cs typeface="Calibri"/>
              <a:sym typeface="Calibri"/>
            </a:endParaRPr>
          </a:p>
          <a:p>
            <a:pPr indent="-298450" lvl="0" marL="457200" marR="0" rtl="0" algn="l">
              <a:spcBef>
                <a:spcPts val="0"/>
              </a:spcBef>
              <a:spcAft>
                <a:spcPts val="0"/>
              </a:spcAft>
              <a:buClr>
                <a:schemeClr val="dk1"/>
              </a:buClr>
              <a:buSzPts val="1100"/>
              <a:buFont typeface="Calibri"/>
              <a:buChar char="●"/>
            </a:pPr>
            <a:r>
              <a:rPr lang="en" sz="1800">
                <a:solidFill>
                  <a:schemeClr val="dk1"/>
                </a:solidFill>
                <a:latin typeface="Calibri"/>
                <a:ea typeface="Calibri"/>
                <a:cs typeface="Calibri"/>
                <a:sym typeface="Calibri"/>
              </a:rPr>
              <a:t>Save the manifest of a running deployment</a:t>
            </a:r>
            <a:endParaRPr sz="1800">
              <a:solidFill>
                <a:schemeClr val="dk1"/>
              </a:solidFill>
              <a:latin typeface="Calibri"/>
              <a:ea typeface="Calibri"/>
              <a:cs typeface="Calibri"/>
              <a:sym typeface="Calibri"/>
            </a:endParaRPr>
          </a:p>
          <a:p>
            <a:pPr indent="-317500" lvl="1" marL="914400" marR="0" rtl="0" algn="l">
              <a:lnSpc>
                <a:spcPct val="115000"/>
              </a:lnSpc>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get deploy name -o yaml --export &gt; deploy.yml</a:t>
            </a:r>
            <a:endParaRPr b="0" i="0" sz="1800" u="none" cap="none" strike="noStrike">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Use dry-run to create a manifest for a deployment</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run ghost --image=ghost --restart=Always --expose --port=80 --output=yaml --dry-run &gt; ghost.yaml</a:t>
            </a:r>
            <a:endParaRPr b="0" i="0" sz="1800" u="none" cap="none" strike="noStrike">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 apply -f ghost.yaml</a:t>
            </a:r>
            <a:endParaRPr b="0" i="0" sz="1800" u="none" cap="none" strike="noStrike">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 get all</a:t>
            </a:r>
            <a:endParaRPr b="0" i="0" sz="1800" u="none" cap="none" strike="noStrike">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Delete evicted pods</a:t>
            </a:r>
            <a:endParaRPr sz="1800">
              <a:solidFill>
                <a:schemeClr val="dk1"/>
              </a:solidFill>
              <a:latin typeface="Calibri"/>
              <a:ea typeface="Calibri"/>
              <a:cs typeface="Calibri"/>
              <a:sym typeface="Calibri"/>
            </a:endParaRPr>
          </a:p>
          <a:p>
            <a:pPr indent="-279400" lvl="1" marL="914400" marR="177800" rtl="0" algn="l">
              <a:lnSpc>
                <a:spcPct val="115000"/>
              </a:lnSpc>
              <a:spcBef>
                <a:spcPts val="0"/>
              </a:spcBef>
              <a:spcAft>
                <a:spcPts val="0"/>
              </a:spcAft>
              <a:buClr>
                <a:srgbClr val="333333"/>
              </a:buClr>
              <a:buSzPts val="800"/>
              <a:buFont typeface="Consolas"/>
              <a:buChar char="○"/>
            </a:pPr>
            <a:r>
              <a:rPr b="0" i="0" lang="en" sz="800" u="none" cap="none" strike="noStrike">
                <a:solidFill>
                  <a:srgbClr val="333333"/>
                </a:solidFill>
                <a:highlight>
                  <a:srgbClr val="F8F8F8"/>
                </a:highlight>
                <a:latin typeface="Consolas"/>
                <a:ea typeface="Consolas"/>
                <a:cs typeface="Consolas"/>
                <a:sym typeface="Consolas"/>
              </a:rPr>
              <a:t>kubectl get po -A -o json | jq  '.items[] | select(.status.reason!=null) | select(.status.reason | contains("Evicted")) | "kubectl delete po \(.metadata.name) -n \(.metadata.namespace)"' | xargs -n 1 bash -c</a:t>
            </a:r>
            <a:br>
              <a:rPr b="0" i="0" lang="en" sz="800" u="none" cap="none" strike="noStrike">
                <a:solidFill>
                  <a:srgbClr val="333333"/>
                </a:solidFill>
                <a:highlight>
                  <a:srgbClr val="F8F8F8"/>
                </a:highlight>
                <a:latin typeface="Consolas"/>
                <a:ea typeface="Consolas"/>
                <a:cs typeface="Consolas"/>
                <a:sym typeface="Consolas"/>
              </a:rPr>
            </a:br>
            <a:endParaRPr b="0" i="0" sz="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1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1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63" name="Google Shape;963;p117"/>
          <p:cNvSpPr txBox="1"/>
          <p:nvPr/>
        </p:nvSpPr>
        <p:spPr>
          <a:xfrm>
            <a:off x="97375" y="1414925"/>
            <a:ext cx="8763300" cy="4408200"/>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Find all deployments which have no resource limits set</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get deploy -o json |</a:t>
            </a:r>
            <a:endParaRPr b="0" i="0" sz="1800" u="none" cap="none" strike="noStrike">
              <a:solidFill>
                <a:schemeClr val="dk1"/>
              </a:solidFill>
              <a:latin typeface="Calibri"/>
              <a:ea typeface="Calibri"/>
              <a:cs typeface="Calibri"/>
              <a:sym typeface="Calibri"/>
            </a:endParaRPr>
          </a:p>
          <a:p>
            <a:pPr indent="0" lvl="0" marL="914400" marR="0" rtl="0" algn="l">
              <a:spcBef>
                <a:spcPts val="400"/>
              </a:spcBef>
              <a:spcAft>
                <a:spcPts val="0"/>
              </a:spcAft>
              <a:buNone/>
            </a:pPr>
            <a:r>
              <a:rPr lang="en" sz="1800">
                <a:solidFill>
                  <a:schemeClr val="dk1"/>
                </a:solidFill>
                <a:latin typeface="Calibri"/>
                <a:ea typeface="Calibri"/>
                <a:cs typeface="Calibri"/>
                <a:sym typeface="Calibri"/>
              </a:rPr>
              <a:t>jq ".items[] | select(.spec.template.spec.containers[].resources.limits==null) | {DeploymentName:.metadata.name}"</a:t>
            </a:r>
            <a:endParaRPr sz="1800">
              <a:solidFill>
                <a:schemeClr val="dk1"/>
              </a:solidFill>
              <a:latin typeface="Calibri"/>
              <a:ea typeface="Calibri"/>
              <a:cs typeface="Calibri"/>
              <a:sym typeface="Calibri"/>
            </a:endParaRPr>
          </a:p>
          <a:p>
            <a:pPr indent="-317500" lvl="0" marL="457200" marR="0" rtl="0" algn="l">
              <a:spcBef>
                <a:spcPts val="40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Create a yaml for a job</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run --generator=job/v1 test --image=nginx --dry-run -o yaml</a:t>
            </a:r>
            <a:endParaRPr b="0" i="0" sz="1800" u="none" cap="none" strike="noStrike">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Find all pods in the cluster which are not running</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get pod --all-namespaces  -o json | jq  '.items[] | select(.status.phase!="Running") | [ .metadata.namespace,.metadata.name,.status.phase ] | join(":")'</a:t>
            </a:r>
            <a:endParaRPr b="0" i="0" sz="1800" u="none" cap="none" strike="noStrike">
              <a:solidFill>
                <a:srgbClr val="FF0000"/>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List the top 3 nodes with the highest CPU usage</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top nodes | sort --reverse --numeric -k 3 | head -n3</a:t>
            </a:r>
            <a:endParaRPr b="0" i="0" sz="1800" u="none" cap="none" strike="noStrike">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List the top 3 nodes with the highest MEM usage</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top nodes | sort --reverse --numeric -k 5 | head -n3</a:t>
            </a:r>
            <a:endParaRPr b="0" i="0" sz="1800" u="none" cap="none" strike="noStrike">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Get rolling Update details for deployments</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get deploy -o json |</a:t>
            </a:r>
            <a:endParaRPr b="0" i="0" sz="1800" u="none" cap="none" strike="noStrike">
              <a:solidFill>
                <a:schemeClr val="dk1"/>
              </a:solidFill>
              <a:latin typeface="Calibri"/>
              <a:ea typeface="Calibri"/>
              <a:cs typeface="Calibri"/>
              <a:sym typeface="Calibri"/>
            </a:endParaRPr>
          </a:p>
          <a:p>
            <a:pPr indent="0" lvl="0" marL="914400" marR="0" rtl="0" algn="l">
              <a:spcBef>
                <a:spcPts val="400"/>
              </a:spcBef>
              <a:spcAft>
                <a:spcPts val="0"/>
              </a:spcAft>
              <a:buNone/>
            </a:pPr>
            <a:r>
              <a:rPr lang="en" sz="1800">
                <a:solidFill>
                  <a:schemeClr val="dk1"/>
                </a:solidFill>
                <a:latin typeface="Calibri"/>
                <a:ea typeface="Calibri"/>
                <a:cs typeface="Calibri"/>
                <a:sym typeface="Calibri"/>
              </a:rPr>
              <a:t> jq ".items[] | {name:.metadata.name} + .spec.strategy.rollingUpdate"</a:t>
            </a:r>
            <a:endParaRPr sz="1800">
              <a:solidFill>
                <a:schemeClr val="dk1"/>
              </a:solidFill>
              <a:latin typeface="Calibri"/>
              <a:ea typeface="Calibri"/>
              <a:cs typeface="Calibri"/>
              <a:sym typeface="Calibri"/>
            </a:endParaRPr>
          </a:p>
          <a:p>
            <a:pPr indent="-317500" lvl="0" marL="457200" marR="0" rtl="0" algn="l">
              <a:spcBef>
                <a:spcPts val="40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List pods and its corresponding containers</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get pods -o='custom-columns=PODS:.metadata.name,CONTAINERS:.spec.containers[*].name'</a:t>
            </a:r>
            <a:endParaRPr b="0" i="0" sz="1800" u="none" cap="none" strike="noStrike">
              <a:solidFill>
                <a:schemeClr val="dk1"/>
              </a:solidFill>
              <a:latin typeface="Calibri"/>
              <a:ea typeface="Calibri"/>
              <a:cs typeface="Calibri"/>
              <a:sym typeface="Calibri"/>
            </a:endParaRPr>
          </a:p>
          <a:p>
            <a:pPr indent="0" lvl="0" marL="0" marR="0" rtl="0" algn="l">
              <a:spcBef>
                <a:spcPts val="40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40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1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1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70" name="Google Shape;970;p118"/>
          <p:cNvSpPr txBox="1"/>
          <p:nvPr/>
        </p:nvSpPr>
        <p:spPr>
          <a:xfrm>
            <a:off x="97375" y="1414925"/>
            <a:ext cx="8763300" cy="4408200"/>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rgbClr val="000000"/>
              </a:buClr>
              <a:buSzPts val="1400"/>
              <a:buFont typeface="Arial"/>
              <a:buChar char="●"/>
            </a:pPr>
            <a:r>
              <a:rPr lang="en" sz="1800">
                <a:solidFill>
                  <a:schemeClr val="dk1"/>
                </a:solidFill>
                <a:latin typeface="Calibri"/>
                <a:ea typeface="Calibri"/>
                <a:cs typeface="Calibri"/>
                <a:sym typeface="Calibri"/>
              </a:rPr>
              <a:t>Troubleshoot a faulty node</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Check the status of kubelet</a:t>
            </a:r>
            <a:endParaRPr b="0" i="0" sz="1800" u="none" cap="none" strike="noStrike">
              <a:solidFill>
                <a:schemeClr val="dk1"/>
              </a:solidFill>
              <a:latin typeface="Calibri"/>
              <a:ea typeface="Calibri"/>
              <a:cs typeface="Calibri"/>
              <a:sym typeface="Calibri"/>
            </a:endParaRPr>
          </a:p>
          <a:p>
            <a:pPr indent="-317500" lvl="2" marL="13716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systemctl status kubelet</a:t>
            </a:r>
            <a:endParaRPr b="0" i="0" sz="1800" u="none" cap="none" strike="noStrike">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If it's running, check the logs locally with</a:t>
            </a:r>
            <a:endParaRPr b="0" i="0" sz="1800" u="none" cap="none" strike="noStrike">
              <a:solidFill>
                <a:schemeClr val="dk1"/>
              </a:solidFill>
              <a:latin typeface="Calibri"/>
              <a:ea typeface="Calibri"/>
              <a:cs typeface="Calibri"/>
              <a:sym typeface="Calibri"/>
            </a:endParaRPr>
          </a:p>
          <a:p>
            <a:pPr indent="-317500" lvl="2" marL="13716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journalctl -u kubelet</a:t>
            </a:r>
            <a:endParaRPr b="0" i="0" sz="1800" u="none" cap="none" strike="noStrike">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If it's not running, you probably need to start it:</a:t>
            </a:r>
            <a:endParaRPr b="0" i="0" sz="1800" u="none" cap="none" strike="noStrike">
              <a:solidFill>
                <a:schemeClr val="dk1"/>
              </a:solidFill>
              <a:latin typeface="Calibri"/>
              <a:ea typeface="Calibri"/>
              <a:cs typeface="Calibri"/>
              <a:sym typeface="Calibri"/>
            </a:endParaRPr>
          </a:p>
          <a:p>
            <a:pPr indent="-317500" lvl="2" marL="13716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systemctl restart kubelet</a:t>
            </a:r>
            <a:endParaRPr b="0" i="0" sz="1800" u="none" cap="none" strike="noStrike">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If a node is not getting pods schedule to it, describe the node</a:t>
            </a:r>
            <a:endParaRPr b="0" i="0" sz="1800" u="none" cap="none" strike="noStrike">
              <a:solidFill>
                <a:schemeClr val="dk1"/>
              </a:solidFill>
              <a:latin typeface="Calibri"/>
              <a:ea typeface="Calibri"/>
              <a:cs typeface="Calibri"/>
              <a:sym typeface="Calibri"/>
            </a:endParaRPr>
          </a:p>
          <a:p>
            <a:pPr indent="-317500" lvl="2" marL="13716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describe node &lt;nodename&gt;</a:t>
            </a:r>
            <a:endParaRPr b="0" i="0" sz="1800" u="none" cap="none" strike="noStrike">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If your pods are stuck in pending, check your scheduler services:</a:t>
            </a:r>
            <a:endParaRPr b="0" i="0" sz="1800" u="none" cap="none" strike="noStrike">
              <a:solidFill>
                <a:schemeClr val="dk1"/>
              </a:solidFill>
              <a:latin typeface="Calibri"/>
              <a:ea typeface="Calibri"/>
              <a:cs typeface="Calibri"/>
              <a:sym typeface="Calibri"/>
            </a:endParaRPr>
          </a:p>
          <a:p>
            <a:pPr indent="-317500" lvl="2" marL="13716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systemctl status kube-scheduler</a:t>
            </a:r>
            <a:endParaRPr b="0" i="0" sz="1800" u="none" cap="none" strike="noStrike">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Or by scheduler pods in a kubeadm / rancher cluster</a:t>
            </a:r>
            <a:endParaRPr b="0" i="0" sz="1800" u="none" cap="none" strike="noStrike">
              <a:solidFill>
                <a:schemeClr val="dk1"/>
              </a:solidFill>
              <a:latin typeface="Calibri"/>
              <a:ea typeface="Calibri"/>
              <a:cs typeface="Calibri"/>
              <a:sym typeface="Calibri"/>
            </a:endParaRPr>
          </a:p>
          <a:p>
            <a:pPr indent="-317500" lvl="2" marL="13716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get pods -n kube-system</a:t>
            </a:r>
            <a:endParaRPr b="0" i="0" sz="1800" u="none" cap="none" strike="noStrike">
              <a:solidFill>
                <a:schemeClr val="dk1"/>
              </a:solidFill>
              <a:latin typeface="Calibri"/>
              <a:ea typeface="Calibri"/>
              <a:cs typeface="Calibri"/>
              <a:sym typeface="Calibri"/>
            </a:endParaRPr>
          </a:p>
          <a:p>
            <a:pPr indent="-317500" lvl="2" marL="13716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logs kube-scheduler-master -n kube-system</a:t>
            </a:r>
            <a:endParaRPr b="0" i="0" sz="1800" u="none" cap="none" strike="noStrike">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Get </a:t>
            </a:r>
            <a:r>
              <a:rPr lang="en" sz="1800">
                <a:solidFill>
                  <a:schemeClr val="hlink"/>
                </a:solidFill>
                <a:uFill>
                  <a:noFill/>
                </a:uFill>
                <a:latin typeface="Calibri"/>
                <a:ea typeface="Calibri"/>
                <a:cs typeface="Calibri"/>
                <a:sym typeface="Calibri"/>
                <a:hlinkClick r:id="rId3"/>
              </a:rPr>
              <a:t>quota</a:t>
            </a:r>
            <a:r>
              <a:rPr lang="en" sz="1800">
                <a:solidFill>
                  <a:schemeClr val="dk1"/>
                </a:solidFill>
                <a:latin typeface="Calibri"/>
                <a:ea typeface="Calibri"/>
                <a:cs typeface="Calibri"/>
                <a:sym typeface="Calibri"/>
              </a:rPr>
              <a:t> for each node:</a:t>
            </a:r>
            <a:br>
              <a:rPr lang="en" sz="2050">
                <a:solidFill>
                  <a:srgbClr val="14171A"/>
                </a:solidFill>
                <a:highlight>
                  <a:srgbClr val="FFFFFF"/>
                </a:highlight>
                <a:latin typeface="Calibri"/>
                <a:ea typeface="Calibri"/>
                <a:cs typeface="Calibri"/>
                <a:sym typeface="Calibri"/>
              </a:rPr>
            </a:br>
            <a:r>
              <a:rPr lang="en" sz="1000">
                <a:solidFill>
                  <a:srgbClr val="14171A"/>
                </a:solidFill>
                <a:highlight>
                  <a:srgbClr val="FFFFFF"/>
                </a:highlight>
                <a:latin typeface="Calibri"/>
                <a:ea typeface="Calibri"/>
                <a:cs typeface="Calibri"/>
                <a:sym typeface="Calibri"/>
              </a:rPr>
              <a:t>kubectl get nodes --no-headers | awk '{print $1}' | xargs -I {} sh -c 'echo {}; kubectl describe node {} | grep Allocated -A 5 | grep -ve Event -ve Allocated -ve percent -ve -- ; echo'</a:t>
            </a:r>
            <a:endParaRPr sz="1000">
              <a:solidFill>
                <a:srgbClr val="14171A"/>
              </a:solidFill>
              <a:highlight>
                <a:srgbClr val="FFFFFF"/>
              </a:highlight>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Get nodes which have no taints</a:t>
            </a:r>
            <a:br>
              <a:rPr lang="en" sz="1800">
                <a:solidFill>
                  <a:schemeClr val="dk1"/>
                </a:solidFill>
                <a:latin typeface="Calibri"/>
                <a:ea typeface="Calibri"/>
                <a:cs typeface="Calibri"/>
                <a:sym typeface="Calibri"/>
              </a:rPr>
            </a:br>
            <a:r>
              <a:rPr lang="en" sz="900">
                <a:solidFill>
                  <a:srgbClr val="1D1C1D"/>
                </a:solidFill>
                <a:latin typeface="Consolas"/>
                <a:ea typeface="Consolas"/>
                <a:cs typeface="Consolas"/>
                <a:sym typeface="Consolas"/>
              </a:rPr>
              <a:t>kubectl get nodes -o json | jq  -r '.items[] | select(.spec.taints == null) | "\(.metadata.name)"'</a:t>
            </a:r>
            <a:endParaRPr sz="900">
              <a:solidFill>
                <a:srgbClr val="1D1C1D"/>
              </a:solidFill>
              <a:latin typeface="Consolas"/>
              <a:ea typeface="Consolas"/>
              <a:cs typeface="Consolas"/>
              <a:sym typeface="Consolas"/>
            </a:endParaRPr>
          </a:p>
          <a:p>
            <a:pPr indent="-285750" lvl="0" marL="457200" marR="0" rtl="0" algn="l">
              <a:spcBef>
                <a:spcPts val="0"/>
              </a:spcBef>
              <a:spcAft>
                <a:spcPts val="0"/>
              </a:spcAft>
              <a:buClr>
                <a:srgbClr val="1D1C1D"/>
              </a:buClr>
              <a:buSzPts val="900"/>
              <a:buFont typeface="Consolas"/>
              <a:buChar char="●"/>
            </a:pPr>
            <a:r>
              <a:rPr lang="en" sz="1800">
                <a:solidFill>
                  <a:schemeClr val="dk1"/>
                </a:solidFill>
                <a:latin typeface="Calibri"/>
                <a:ea typeface="Calibri"/>
                <a:cs typeface="Calibri"/>
                <a:sym typeface="Calibri"/>
              </a:rPr>
              <a:t>Find out the unused/unupdated deployments in your clusters</a:t>
            </a:r>
            <a:br>
              <a:rPr lang="en" sz="1800">
                <a:solidFill>
                  <a:schemeClr val="dk1"/>
                </a:solidFill>
                <a:latin typeface="Calibri"/>
                <a:ea typeface="Calibri"/>
                <a:cs typeface="Calibri"/>
                <a:sym typeface="Calibri"/>
              </a:rPr>
            </a:br>
            <a:r>
              <a:rPr lang="en" sz="900">
                <a:solidFill>
                  <a:srgbClr val="1D1C1D"/>
                </a:solidFill>
                <a:latin typeface="Consolas"/>
                <a:ea typeface="Consolas"/>
                <a:cs typeface="Consolas"/>
                <a:sym typeface="Consolas"/>
              </a:rPr>
              <a:t>kubectl get deploy --all-namespaces -ojson | jq '.items[] | "\(.metadata.namespace) \(.metadata.name) \(.spec.replicas) \(.status.conditions[0].lastUpdateTime)"'</a:t>
            </a:r>
            <a:endParaRPr sz="900">
              <a:solidFill>
                <a:srgbClr val="1D1C1D"/>
              </a:solidFill>
              <a:latin typeface="Consolas"/>
              <a:ea typeface="Consolas"/>
              <a:cs typeface="Consolas"/>
              <a:sym typeface="Consolas"/>
            </a:endParaRPr>
          </a:p>
          <a:p>
            <a:pPr indent="0" lvl="0" marL="0" marR="0" rtl="0" algn="l">
              <a:spcBef>
                <a:spcPts val="40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40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1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77" name="Google Shape;977;p119"/>
          <p:cNvSpPr txBox="1"/>
          <p:nvPr/>
        </p:nvSpPr>
        <p:spPr>
          <a:xfrm>
            <a:off x="63250" y="5573825"/>
            <a:ext cx="4183500" cy="334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100" u="sng">
                <a:solidFill>
                  <a:schemeClr val="hlink"/>
                </a:solidFill>
                <a:latin typeface="Calibri"/>
                <a:ea typeface="Calibri"/>
                <a:cs typeface="Calibri"/>
                <a:sym typeface="Calibri"/>
                <a:hlinkClick r:id="rId3"/>
              </a:rPr>
              <a:t>https://learnk8s.io/troubleshooting-deployments</a:t>
            </a:r>
            <a:endParaRPr sz="1800">
              <a:solidFill>
                <a:schemeClr val="dk1"/>
              </a:solidFill>
              <a:latin typeface="Calibri"/>
              <a:ea typeface="Calibri"/>
              <a:cs typeface="Calibri"/>
              <a:sym typeface="Calibri"/>
            </a:endParaRPr>
          </a:p>
        </p:txBody>
      </p:sp>
      <p:pic>
        <p:nvPicPr>
          <p:cNvPr id="978" name="Google Shape;978;p119"/>
          <p:cNvPicPr preferRelativeResize="0"/>
          <p:nvPr/>
        </p:nvPicPr>
        <p:blipFill rotWithShape="1">
          <a:blip r:embed="rId4">
            <a:alphaModFix/>
          </a:blip>
          <a:srcRect b="0" l="0" r="0" t="0"/>
          <a:stretch/>
        </p:blipFill>
        <p:spPr>
          <a:xfrm>
            <a:off x="1212862" y="1424850"/>
            <a:ext cx="6718276" cy="399657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20"/>
          <p:cNvSpPr/>
          <p:nvPr/>
        </p:nvSpPr>
        <p:spPr>
          <a:xfrm>
            <a:off x="0" y="85725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Calibri"/>
                <a:ea typeface="Calibri"/>
                <a:cs typeface="Calibri"/>
                <a:sym typeface="Calibri"/>
              </a:rPr>
              <a:t>K8s Practice Questions</a:t>
            </a:r>
            <a:endParaRPr sz="6000">
              <a:solidFill>
                <a:schemeClr val="lt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2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12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90" name="Google Shape;990;p121"/>
          <p:cNvSpPr txBox="1"/>
          <p:nvPr/>
        </p:nvSpPr>
        <p:spPr>
          <a:xfrm>
            <a:off x="97375" y="1414925"/>
            <a:ext cx="8763300" cy="449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5000"/>
              </a:lnSpc>
              <a:spcBef>
                <a:spcPts val="180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Create a yaml for a job that calculates the value of pi</a:t>
            </a:r>
            <a:endParaRPr sz="1700">
              <a:solidFill>
                <a:srgbClr val="24292E"/>
              </a:solidFill>
              <a:latin typeface="Calibri"/>
              <a:ea typeface="Calibri"/>
              <a:cs typeface="Calibri"/>
              <a:sym typeface="Calibri"/>
            </a:endParaRPr>
          </a:p>
          <a:p>
            <a:pPr indent="-317500" lvl="0" marL="457200" marR="0" rtl="0" algn="l">
              <a:lnSpc>
                <a:spcPct val="125000"/>
              </a:lnSpc>
              <a:spcBef>
                <a:spcPts val="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Create an Nginx Pod and attach an EmptyDir volume to it.</a:t>
            </a:r>
            <a:endParaRPr sz="1700">
              <a:solidFill>
                <a:srgbClr val="24292E"/>
              </a:solidFill>
              <a:latin typeface="Calibri"/>
              <a:ea typeface="Calibri"/>
              <a:cs typeface="Calibri"/>
              <a:sym typeface="Calibri"/>
            </a:endParaRPr>
          </a:p>
          <a:p>
            <a:pPr indent="-317500" lvl="0" marL="457200" marR="0" rtl="0" algn="l">
              <a:lnSpc>
                <a:spcPct val="125000"/>
              </a:lnSpc>
              <a:spcBef>
                <a:spcPts val="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Create an Nginx deployment in the namespace “kube-cologne” and corresponding service of type NodePort . Service should be accessible on HTTP (80) and HTTPS (443)</a:t>
            </a:r>
            <a:endParaRPr sz="1700">
              <a:solidFill>
                <a:srgbClr val="24292E"/>
              </a:solidFill>
              <a:latin typeface="Calibri"/>
              <a:ea typeface="Calibri"/>
              <a:cs typeface="Calibri"/>
              <a:sym typeface="Calibri"/>
            </a:endParaRPr>
          </a:p>
          <a:p>
            <a:pPr indent="-317500" lvl="0" marL="457200" marR="0" rtl="0" algn="l">
              <a:lnSpc>
                <a:spcPct val="125000"/>
              </a:lnSpc>
              <a:spcBef>
                <a:spcPts val="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Add label to a node as "arch=gpu"</a:t>
            </a:r>
            <a:endParaRPr sz="1700">
              <a:solidFill>
                <a:srgbClr val="24292E"/>
              </a:solidFill>
              <a:latin typeface="Calibri"/>
              <a:ea typeface="Calibri"/>
              <a:cs typeface="Calibri"/>
              <a:sym typeface="Calibri"/>
            </a:endParaRPr>
          </a:p>
          <a:p>
            <a:pPr indent="-317500" lvl="0" marL="457200" marR="0" rtl="0" algn="l">
              <a:lnSpc>
                <a:spcPct val="125000"/>
              </a:lnSpc>
              <a:spcBef>
                <a:spcPts val="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Create a Role in the “conference” namespace to grant read access to pods.</a:t>
            </a:r>
            <a:endParaRPr sz="1700">
              <a:solidFill>
                <a:srgbClr val="24292E"/>
              </a:solidFill>
              <a:latin typeface="Calibri"/>
              <a:ea typeface="Calibri"/>
              <a:cs typeface="Calibri"/>
              <a:sym typeface="Calibri"/>
            </a:endParaRPr>
          </a:p>
          <a:p>
            <a:pPr indent="-317500" lvl="0" marL="457200" marR="0" rtl="0" algn="l">
              <a:lnSpc>
                <a:spcPct val="125000"/>
              </a:lnSpc>
              <a:spcBef>
                <a:spcPts val="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Create a RoleBinding to grant the "pod-reader" role to a user "john" within the “conference” namespace.</a:t>
            </a:r>
            <a:endParaRPr sz="1700">
              <a:solidFill>
                <a:srgbClr val="24292E"/>
              </a:solidFill>
              <a:latin typeface="Calibri"/>
              <a:ea typeface="Calibri"/>
              <a:cs typeface="Calibri"/>
              <a:sym typeface="Calibri"/>
            </a:endParaRPr>
          </a:p>
          <a:p>
            <a:pPr indent="-317500" lvl="0" marL="457200" marR="0" rtl="0" algn="l">
              <a:lnSpc>
                <a:spcPct val="125000"/>
              </a:lnSpc>
              <a:spcBef>
                <a:spcPts val="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Create an Horizontal Pod Autoscaler to automatically scale the Deployment if the CPU usage is above 50%.</a:t>
            </a:r>
            <a:endParaRPr sz="1800">
              <a:solidFill>
                <a:schemeClr val="dk1"/>
              </a:solidFill>
              <a:latin typeface="Calibri"/>
              <a:ea typeface="Calibri"/>
              <a:cs typeface="Calibri"/>
              <a:sym typeface="Calibri"/>
            </a:endParaRPr>
          </a:p>
          <a:p>
            <a:pPr indent="0" lvl="0" marL="0" marR="0" rtl="0" algn="l">
              <a:spcBef>
                <a:spcPts val="120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12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97" name="Google Shape;997;p122"/>
          <p:cNvSpPr txBox="1"/>
          <p:nvPr/>
        </p:nvSpPr>
        <p:spPr>
          <a:xfrm>
            <a:off x="97375" y="1414925"/>
            <a:ext cx="8763300" cy="449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5000"/>
              </a:lnSpc>
              <a:spcBef>
                <a:spcPts val="180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Deploy a default Network Policy for each resources in the default namespace to deny all ingress and egress traffic.</a:t>
            </a:r>
            <a:endParaRPr sz="1700">
              <a:solidFill>
                <a:srgbClr val="24292E"/>
              </a:solidFill>
              <a:latin typeface="Calibri"/>
              <a:ea typeface="Calibri"/>
              <a:cs typeface="Calibri"/>
              <a:sym typeface="Calibri"/>
            </a:endParaRPr>
          </a:p>
          <a:p>
            <a:pPr indent="-317500" lvl="0" marL="457200" marR="0" rtl="0" algn="l">
              <a:lnSpc>
                <a:spcPct val="125000"/>
              </a:lnSpc>
              <a:spcBef>
                <a:spcPts val="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Create a pod that contain multiple containers : nginx, redis, postgres with a single YAML file.</a:t>
            </a:r>
            <a:endParaRPr sz="1700">
              <a:solidFill>
                <a:srgbClr val="24292E"/>
              </a:solidFill>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Deploy nginx application but with extra security using PodSecurityPolicy</a:t>
            </a:r>
            <a:endParaRPr sz="1700">
              <a:solidFill>
                <a:srgbClr val="24292E"/>
              </a:solidFill>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Create a Config map from file.</a:t>
            </a:r>
            <a:endParaRPr sz="1700">
              <a:solidFill>
                <a:srgbClr val="24292E"/>
              </a:solidFill>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Create a Pod using the busybox image to display the entire content of the above ConfigMap mounted as Volumes.</a:t>
            </a:r>
            <a:endParaRPr sz="1700">
              <a:solidFill>
                <a:srgbClr val="24292E"/>
              </a:solidFill>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Create configmap from literal values</a:t>
            </a:r>
            <a:endParaRPr sz="1700">
              <a:solidFill>
                <a:srgbClr val="24292E"/>
              </a:solidFill>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Create a Pod using the busybox image to display the entire ConfigMap in environment variables automatically.</a:t>
            </a:r>
            <a:endParaRPr sz="1700">
              <a:solidFill>
                <a:srgbClr val="24292E"/>
              </a:solidFill>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Create a ResourceQuota in a namespace "kube-cologne" that allows maximum of</a:t>
            </a:r>
            <a:endParaRPr sz="1700">
              <a:solidFill>
                <a:srgbClr val="24292E"/>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60" name="Google Shape;160;p24"/>
          <p:cNvSpPr txBox="1"/>
          <p:nvPr/>
        </p:nvSpPr>
        <p:spPr>
          <a:xfrm>
            <a:off x="45575" y="132015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Agenda</a:t>
            </a:r>
            <a:endParaRPr sz="2400">
              <a:solidFill>
                <a:schemeClr val="dk1"/>
              </a:solidFill>
              <a:latin typeface="Roboto"/>
              <a:ea typeface="Roboto"/>
              <a:cs typeface="Roboto"/>
              <a:sym typeface="Roboto"/>
            </a:endParaRPr>
          </a:p>
          <a:p>
            <a:pPr indent="-381000" lvl="1" marL="9144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What is Kubernetes</a:t>
            </a:r>
            <a:endParaRPr b="0" i="0" sz="2400" u="none" cap="none" strike="noStrike">
              <a:solidFill>
                <a:schemeClr val="dk1"/>
              </a:solidFill>
              <a:latin typeface="Roboto"/>
              <a:ea typeface="Roboto"/>
              <a:cs typeface="Roboto"/>
              <a:sym typeface="Roboto"/>
            </a:endParaRPr>
          </a:p>
          <a:p>
            <a:pPr indent="-381000" lvl="1" marL="9144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Deployment and release strategy (in short)</a:t>
            </a:r>
            <a:endParaRPr b="0" i="0" sz="2400" u="none" cap="none" strike="noStrike">
              <a:solidFill>
                <a:schemeClr val="dk1"/>
              </a:solidFill>
              <a:latin typeface="Roboto"/>
              <a:ea typeface="Roboto"/>
              <a:cs typeface="Roboto"/>
              <a:sym typeface="Roboto"/>
            </a:endParaRPr>
          </a:p>
          <a:p>
            <a:pPr indent="-381000" lvl="1" marL="9144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Getting started (general)</a:t>
            </a:r>
            <a:endParaRPr b="0" i="0" sz="2400" u="none" cap="none" strike="noStrike">
              <a:solidFill>
                <a:schemeClr val="dk1"/>
              </a:solidFill>
              <a:latin typeface="Roboto"/>
              <a:ea typeface="Roboto"/>
              <a:cs typeface="Roboto"/>
              <a:sym typeface="Roboto"/>
            </a:endParaRPr>
          </a:p>
          <a:p>
            <a:pPr indent="-381000" lvl="1" marL="9144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Security</a:t>
            </a:r>
            <a:endParaRPr b="0" i="0" sz="2400" u="none" cap="none" strike="noStrike">
              <a:solidFill>
                <a:schemeClr val="dk1"/>
              </a:solidFill>
              <a:latin typeface="Roboto"/>
              <a:ea typeface="Roboto"/>
              <a:cs typeface="Roboto"/>
              <a:sym typeface="Roboto"/>
            </a:endParaRPr>
          </a:p>
          <a:p>
            <a:pPr indent="-381000" lvl="1" marL="9144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Exercises</a:t>
            </a:r>
            <a:endParaRPr b="0" i="0" sz="2400" u="none" cap="none" strike="noStrike">
              <a:solidFill>
                <a:schemeClr val="dk1"/>
              </a:solidFill>
              <a:latin typeface="Roboto"/>
              <a:ea typeface="Roboto"/>
              <a:cs typeface="Roboto"/>
              <a:sym typeface="Roboto"/>
            </a:endParaRPr>
          </a:p>
          <a:p>
            <a:pPr indent="-381000" lvl="1" marL="914400" marR="0" rtl="0" algn="l">
              <a:spcBef>
                <a:spcPts val="1000"/>
              </a:spcBef>
              <a:spcAft>
                <a:spcPts val="100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more Exercises</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3"/>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3" name="Google Shape;1003;p1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004" name="Google Shape;1004;p123"/>
          <p:cNvSpPr txBox="1"/>
          <p:nvPr/>
        </p:nvSpPr>
        <p:spPr>
          <a:xfrm>
            <a:off x="97375" y="1414925"/>
            <a:ext cx="8763300" cy="449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5000"/>
              </a:lnSpc>
              <a:spcBef>
                <a:spcPts val="180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Create ResourceQuota for a namespace "quota-namespace"</a:t>
            </a:r>
            <a:endParaRPr sz="1700">
              <a:solidFill>
                <a:srgbClr val="24292E"/>
              </a:solidFill>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Create Pod quota for a namespace "pod-quota"</a:t>
            </a:r>
            <a:endParaRPr sz="1700">
              <a:solidFill>
                <a:srgbClr val="24292E"/>
              </a:solidFill>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Deployment Exercise</a:t>
            </a:r>
            <a:endParaRPr sz="1700">
              <a:solidFill>
                <a:srgbClr val="24292E"/>
              </a:solidFill>
              <a:latin typeface="Calibri"/>
              <a:ea typeface="Calibri"/>
              <a:cs typeface="Calibri"/>
              <a:sym typeface="Calibri"/>
            </a:endParaRPr>
          </a:p>
          <a:p>
            <a:pPr indent="-336550" lvl="1" marL="914400" marR="0" rtl="0" algn="l">
              <a:lnSpc>
                <a:spcPct val="115000"/>
              </a:lnSpc>
              <a:spcBef>
                <a:spcPts val="0"/>
              </a:spcBef>
              <a:spcAft>
                <a:spcPts val="0"/>
              </a:spcAft>
              <a:buClr>
                <a:srgbClr val="24292E"/>
              </a:buClr>
              <a:buSzPts val="1700"/>
              <a:buFont typeface="Calibri"/>
              <a:buChar char="○"/>
            </a:pPr>
            <a:r>
              <a:rPr b="0" i="0" lang="en" sz="1200" u="none" cap="none" strike="noStrike">
                <a:solidFill>
                  <a:srgbClr val="24292E"/>
                </a:solidFill>
                <a:latin typeface="Calibri"/>
                <a:ea typeface="Calibri"/>
                <a:cs typeface="Calibri"/>
                <a:sym typeface="Calibri"/>
              </a:rPr>
              <a:t>Create nginx deployment and scale to 3</a:t>
            </a:r>
            <a:endParaRPr b="0" i="0" sz="1200" u="none" cap="none" strike="noStrike">
              <a:solidFill>
                <a:srgbClr val="24292E"/>
              </a:solidFill>
              <a:latin typeface="Calibri"/>
              <a:ea typeface="Calibri"/>
              <a:cs typeface="Calibri"/>
              <a:sym typeface="Calibri"/>
            </a:endParaRPr>
          </a:p>
          <a:p>
            <a:pPr indent="-336550" lvl="1" marL="914400" marR="0" rtl="0" algn="l">
              <a:lnSpc>
                <a:spcPct val="115000"/>
              </a:lnSpc>
              <a:spcBef>
                <a:spcPts val="0"/>
              </a:spcBef>
              <a:spcAft>
                <a:spcPts val="0"/>
              </a:spcAft>
              <a:buClr>
                <a:srgbClr val="24292E"/>
              </a:buClr>
              <a:buSzPts val="1700"/>
              <a:buFont typeface="Calibri"/>
              <a:buChar char="○"/>
            </a:pPr>
            <a:r>
              <a:rPr b="0" i="0" lang="en" sz="1200" u="none" cap="none" strike="noStrike">
                <a:solidFill>
                  <a:srgbClr val="24292E"/>
                </a:solidFill>
                <a:latin typeface="Calibri"/>
                <a:ea typeface="Calibri"/>
                <a:cs typeface="Calibri"/>
                <a:sym typeface="Calibri"/>
              </a:rPr>
              <a:t>Check the history of the previous Nginx deployment</a:t>
            </a:r>
            <a:endParaRPr b="0" i="0" sz="1200" u="none" cap="none" strike="noStrike">
              <a:solidFill>
                <a:srgbClr val="24292E"/>
              </a:solidFill>
              <a:latin typeface="Calibri"/>
              <a:ea typeface="Calibri"/>
              <a:cs typeface="Calibri"/>
              <a:sym typeface="Calibri"/>
            </a:endParaRPr>
          </a:p>
          <a:p>
            <a:pPr indent="-304800" lvl="1" marL="914400" marR="0" rtl="0" algn="l">
              <a:lnSpc>
                <a:spcPct val="115000"/>
              </a:lnSpc>
              <a:spcBef>
                <a:spcPts val="0"/>
              </a:spcBef>
              <a:spcAft>
                <a:spcPts val="0"/>
              </a:spcAft>
              <a:buClr>
                <a:srgbClr val="24292E"/>
              </a:buClr>
              <a:buSzPts val="1200"/>
              <a:buFont typeface="Calibri"/>
              <a:buChar char="○"/>
            </a:pPr>
            <a:r>
              <a:rPr b="0" i="0" lang="en" sz="1200" u="none" cap="none" strike="noStrike">
                <a:solidFill>
                  <a:srgbClr val="24292E"/>
                </a:solidFill>
                <a:latin typeface="Calibri"/>
                <a:ea typeface="Calibri"/>
                <a:cs typeface="Calibri"/>
                <a:sym typeface="Calibri"/>
              </a:rPr>
              <a:t>Update the Nginx version to the 1.9.1 in the previous deployment</a:t>
            </a:r>
            <a:endParaRPr b="0" i="0" sz="1200" u="none" cap="none" strike="noStrike">
              <a:solidFill>
                <a:srgbClr val="24292E"/>
              </a:solidFill>
              <a:latin typeface="Calibri"/>
              <a:ea typeface="Calibri"/>
              <a:cs typeface="Calibri"/>
              <a:sym typeface="Calibri"/>
            </a:endParaRPr>
          </a:p>
          <a:p>
            <a:pPr indent="-304800" lvl="1" marL="914400" marR="0" rtl="0" algn="l">
              <a:lnSpc>
                <a:spcPct val="115000"/>
              </a:lnSpc>
              <a:spcBef>
                <a:spcPts val="0"/>
              </a:spcBef>
              <a:spcAft>
                <a:spcPts val="0"/>
              </a:spcAft>
              <a:buClr>
                <a:srgbClr val="24292E"/>
              </a:buClr>
              <a:buSzPts val="1200"/>
              <a:buFont typeface="Calibri"/>
              <a:buChar char="○"/>
            </a:pPr>
            <a:r>
              <a:rPr b="0" i="0" lang="en" sz="1200" u="none" cap="none" strike="noStrike">
                <a:solidFill>
                  <a:srgbClr val="24292E"/>
                </a:solidFill>
                <a:latin typeface="Calibri"/>
                <a:ea typeface="Calibri"/>
                <a:cs typeface="Calibri"/>
                <a:sym typeface="Calibri"/>
              </a:rPr>
              <a:t>Check the history of the deployment to note the new entry</a:t>
            </a:r>
            <a:endParaRPr b="0" i="0" sz="1200" u="none" cap="none" strike="noStrike">
              <a:solidFill>
                <a:srgbClr val="24292E"/>
              </a:solidFill>
              <a:highlight>
                <a:srgbClr val="FFFFFF"/>
              </a:highlight>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Add liveness and readiness probe to kuard container</a:t>
            </a:r>
            <a:endParaRPr sz="1700">
              <a:solidFill>
                <a:srgbClr val="24292E"/>
              </a:solidFill>
              <a:latin typeface="Calibri"/>
              <a:ea typeface="Calibri"/>
              <a:cs typeface="Calibri"/>
              <a:sym typeface="Calibri"/>
            </a:endParaRPr>
          </a:p>
          <a:p>
            <a:pPr indent="0" lvl="0" marL="0" marR="0" rtl="0" algn="l">
              <a:lnSpc>
                <a:spcPct val="125000"/>
              </a:lnSpc>
              <a:spcBef>
                <a:spcPts val="1800"/>
              </a:spcBef>
              <a:spcAft>
                <a:spcPts val="1200"/>
              </a:spcAft>
              <a:buNone/>
            </a:pPr>
            <a:r>
              <a:rPr lang="en" sz="1700">
                <a:solidFill>
                  <a:srgbClr val="24292E"/>
                </a:solidFill>
                <a:latin typeface="Calibri"/>
                <a:ea typeface="Calibri"/>
                <a:cs typeface="Calibri"/>
                <a:sym typeface="Calibri"/>
              </a:rPr>
              <a:t>And the solutions:</a:t>
            </a:r>
            <a:br>
              <a:rPr lang="en" sz="1700">
                <a:solidFill>
                  <a:srgbClr val="24292E"/>
                </a:solidFill>
                <a:latin typeface="Calibri"/>
                <a:ea typeface="Calibri"/>
                <a:cs typeface="Calibri"/>
                <a:sym typeface="Calibri"/>
              </a:rPr>
            </a:br>
            <a:r>
              <a:rPr lang="en" sz="1700" u="sng">
                <a:solidFill>
                  <a:schemeClr val="hlink"/>
                </a:solidFill>
                <a:latin typeface="Calibri"/>
                <a:ea typeface="Calibri"/>
                <a:cs typeface="Calibri"/>
                <a:sym typeface="Calibri"/>
                <a:hlinkClick r:id="rId3"/>
              </a:rPr>
              <a:t>https://github.com/ipochi/k8s-practice-questions/blob/master/practice-questions-with-solutions.md</a:t>
            </a:r>
            <a:endParaRPr sz="1700">
              <a:solidFill>
                <a:srgbClr val="24292E"/>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4"/>
          <p:cNvSpPr/>
          <p:nvPr/>
        </p:nvSpPr>
        <p:spPr>
          <a:xfrm>
            <a:off x="0" y="85725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Calibri"/>
                <a:ea typeface="Calibri"/>
                <a:cs typeface="Calibri"/>
                <a:sym typeface="Calibri"/>
              </a:rPr>
              <a:t>General Questions</a:t>
            </a:r>
            <a:endParaRPr sz="6000">
              <a:solidFill>
                <a:schemeClr val="lt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1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016" name="Google Shape;1016;p125"/>
          <p:cNvSpPr txBox="1"/>
          <p:nvPr/>
        </p:nvSpPr>
        <p:spPr>
          <a:xfrm>
            <a:off x="97375" y="1414925"/>
            <a:ext cx="8763300" cy="449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5000"/>
              </a:lnSpc>
              <a:spcBef>
                <a:spcPts val="1800"/>
              </a:spcBef>
              <a:spcAft>
                <a:spcPts val="0"/>
              </a:spcAft>
              <a:buClr>
                <a:srgbClr val="24292E"/>
              </a:buClr>
              <a:buSzPts val="1400"/>
              <a:buFont typeface="Calibri"/>
              <a:buChar char="●"/>
            </a:pPr>
            <a:r>
              <a:rPr lang="en" sz="1700">
                <a:solidFill>
                  <a:srgbClr val="24292E"/>
                </a:solidFill>
                <a:latin typeface="Calibri"/>
                <a:ea typeface="Calibri"/>
                <a:cs typeface="Calibri"/>
                <a:sym typeface="Calibri"/>
              </a:rPr>
              <a:t>What happens to services, when the control plane goes down?</a:t>
            </a:r>
            <a:endParaRPr sz="1700">
              <a:solidFill>
                <a:srgbClr val="24292E"/>
              </a:solidFill>
              <a:latin typeface="Calibri"/>
              <a:ea typeface="Calibri"/>
              <a:cs typeface="Calibri"/>
              <a:sym typeface="Calibri"/>
            </a:endParaRPr>
          </a:p>
          <a:p>
            <a:pPr indent="-336550" lvl="1" marL="914400" marR="0" rtl="0" algn="l">
              <a:lnSpc>
                <a:spcPct val="125000"/>
              </a:lnSpc>
              <a:spcBef>
                <a:spcPts val="0"/>
              </a:spcBef>
              <a:spcAft>
                <a:spcPts val="0"/>
              </a:spcAft>
              <a:buClr>
                <a:srgbClr val="24292E"/>
              </a:buClr>
              <a:buSzPts val="1700"/>
              <a:buFont typeface="Calibri"/>
              <a:buChar char="○"/>
            </a:pPr>
            <a:r>
              <a:rPr b="0" i="0" lang="en" sz="1700" u="none" cap="none" strike="noStrike">
                <a:solidFill>
                  <a:srgbClr val="24292E"/>
                </a:solidFill>
                <a:latin typeface="Calibri"/>
                <a:ea typeface="Calibri"/>
                <a:cs typeface="Calibri"/>
                <a:sym typeface="Calibri"/>
              </a:rPr>
              <a:t>The services are not affected as far they don’t change. e.g. if you expose a service to the world via LB it should still work.</a:t>
            </a:r>
            <a:endParaRPr b="0" i="0" sz="1700" u="none" cap="none" strike="noStrike">
              <a:solidFill>
                <a:srgbClr val="24292E"/>
              </a:solidFill>
              <a:latin typeface="Calibri"/>
              <a:ea typeface="Calibri"/>
              <a:cs typeface="Calibri"/>
              <a:sym typeface="Calibri"/>
            </a:endParaRPr>
          </a:p>
          <a:p>
            <a:pPr indent="-336550" lvl="0" marL="457200" marR="0" rtl="0" algn="l">
              <a:lnSpc>
                <a:spcPct val="125000"/>
              </a:lnSpc>
              <a:spcBef>
                <a:spcPts val="0"/>
              </a:spcBef>
              <a:spcAft>
                <a:spcPts val="0"/>
              </a:spcAft>
              <a:buClr>
                <a:srgbClr val="24292E"/>
              </a:buClr>
              <a:buSzPts val="1700"/>
              <a:buFont typeface="Calibri"/>
              <a:buChar char="●"/>
            </a:pPr>
            <a:r>
              <a:rPr lang="en" sz="1700">
                <a:solidFill>
                  <a:srgbClr val="24292E"/>
                </a:solidFill>
                <a:latin typeface="Calibri"/>
                <a:ea typeface="Calibri"/>
                <a:cs typeface="Calibri"/>
                <a:sym typeface="Calibri"/>
              </a:rPr>
              <a:t>If it is not exposed via LB, how can pods can communicate with a service internally, if control pane is down. How does the pod know about which end points this service is connected to?</a:t>
            </a:r>
            <a:endParaRPr sz="1700">
              <a:solidFill>
                <a:srgbClr val="24292E"/>
              </a:solidFill>
              <a:latin typeface="Calibri"/>
              <a:ea typeface="Calibri"/>
              <a:cs typeface="Calibri"/>
              <a:sym typeface="Calibri"/>
            </a:endParaRPr>
          </a:p>
          <a:p>
            <a:pPr indent="-336550" lvl="1" marL="914400" marR="0" rtl="0" algn="l">
              <a:lnSpc>
                <a:spcPct val="125000"/>
              </a:lnSpc>
              <a:spcBef>
                <a:spcPts val="0"/>
              </a:spcBef>
              <a:spcAft>
                <a:spcPts val="0"/>
              </a:spcAft>
              <a:buClr>
                <a:srgbClr val="24292E"/>
              </a:buClr>
              <a:buSzPts val="1700"/>
              <a:buFont typeface="Calibri"/>
              <a:buChar char="○"/>
            </a:pPr>
            <a:r>
              <a:rPr b="0" i="0" lang="en" sz="1700" u="none" cap="none" strike="noStrike">
                <a:solidFill>
                  <a:srgbClr val="24292E"/>
                </a:solidFill>
                <a:latin typeface="Calibri"/>
                <a:ea typeface="Calibri"/>
                <a:cs typeface="Calibri"/>
                <a:sym typeface="Calibri"/>
              </a:rPr>
              <a:t>Those endpoint are defined by kube-proxy (iptable)  in the node , when you add a new service the iptable of kube-proxy is updated, no matter the plane control falls or not. You need to know that the nodes can work without api-server thanks to the kubelet with static manifests</a:t>
            </a:r>
            <a:endParaRPr b="0" i="0" sz="1700" u="none" cap="none" strike="noStrike">
              <a:solidFill>
                <a:srgbClr val="24292E"/>
              </a:solidFill>
              <a:latin typeface="Calibri"/>
              <a:ea typeface="Calibri"/>
              <a:cs typeface="Calibri"/>
              <a:sym typeface="Calibri"/>
            </a:endParaRPr>
          </a:p>
          <a:p>
            <a:pPr indent="0" lvl="0" marL="0" marR="0" rtl="0" algn="l">
              <a:lnSpc>
                <a:spcPct val="125000"/>
              </a:lnSpc>
              <a:spcBef>
                <a:spcPts val="1800"/>
              </a:spcBef>
              <a:spcAft>
                <a:spcPts val="1200"/>
              </a:spcAft>
              <a:buNone/>
            </a:pPr>
            <a:r>
              <a:rPr lang="en" sz="1700">
                <a:solidFill>
                  <a:srgbClr val="24292E"/>
                </a:solidFill>
                <a:latin typeface="Calibri"/>
                <a:ea typeface="Calibri"/>
                <a:cs typeface="Calibri"/>
                <a:sym typeface="Calibri"/>
              </a:rPr>
              <a:t>Source: </a:t>
            </a:r>
            <a:r>
              <a:rPr lang="en" sz="1700" u="sng">
                <a:solidFill>
                  <a:schemeClr val="hlink"/>
                </a:solidFill>
                <a:latin typeface="Calibri"/>
                <a:ea typeface="Calibri"/>
                <a:cs typeface="Calibri"/>
                <a:sym typeface="Calibri"/>
                <a:hlinkClick r:id="rId3"/>
              </a:rPr>
              <a:t>https://kubernauts.slack.com/archives/G6CCNMVKM/p1562305149191600</a:t>
            </a:r>
            <a:endParaRPr sz="1700">
              <a:solidFill>
                <a:srgbClr val="24292E"/>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26"/>
          <p:cNvSpPr/>
          <p:nvPr/>
        </p:nvSpPr>
        <p:spPr>
          <a:xfrm>
            <a:off x="0" y="85725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Calibri"/>
                <a:ea typeface="Calibri"/>
                <a:cs typeface="Calibri"/>
                <a:sym typeface="Calibri"/>
              </a:rPr>
              <a:t>Advanced Exercises</a:t>
            </a:r>
            <a:endParaRPr sz="6000">
              <a:solidFill>
                <a:schemeClr val="lt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1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028" name="Google Shape;1028;p127"/>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latin typeface="Calibri"/>
                <a:ea typeface="Calibri"/>
                <a:cs typeface="Calibri"/>
                <a:sym typeface="Calibri"/>
              </a:rPr>
              <a:t>A more complete example: </a:t>
            </a:r>
            <a:r>
              <a:rPr lang="en" sz="1800" u="sng">
                <a:solidFill>
                  <a:schemeClr val="hlink"/>
                </a:solidFill>
                <a:latin typeface="Roboto"/>
                <a:ea typeface="Roboto"/>
                <a:cs typeface="Roboto"/>
                <a:sym typeface="Roboto"/>
                <a:hlinkClick r:id="rId3"/>
              </a:rPr>
              <a:t>https://goo.gl/k5rFpb</a:t>
            </a:r>
            <a:r>
              <a:rPr lang="en" sz="2400">
                <a:solidFill>
                  <a:srgbClr val="414141"/>
                </a:solidFill>
                <a:latin typeface="Calibri"/>
                <a:ea typeface="Calibri"/>
                <a:cs typeface="Calibri"/>
                <a:sym typeface="Calibri"/>
              </a:rPr>
              <a:t>	</a:t>
            </a: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pic>
        <p:nvPicPr>
          <p:cNvPr id="1029" name="Google Shape;1029;p127"/>
          <p:cNvPicPr preferRelativeResize="0"/>
          <p:nvPr/>
        </p:nvPicPr>
        <p:blipFill rotWithShape="1">
          <a:blip r:embed="rId4">
            <a:alphaModFix/>
          </a:blip>
          <a:srcRect b="0" l="0" r="0" t="0"/>
          <a:stretch/>
        </p:blipFill>
        <p:spPr>
          <a:xfrm>
            <a:off x="2664396" y="2162875"/>
            <a:ext cx="3558626" cy="3451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5" name="Google Shape;1035;p12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036" name="Google Shape;1036;p128"/>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latin typeface="Calibri"/>
                <a:ea typeface="Calibri"/>
                <a:cs typeface="Calibri"/>
                <a:sym typeface="Calibri"/>
              </a:rPr>
              <a:t>TK8 on Github:</a:t>
            </a:r>
            <a:br>
              <a:rPr lang="en" sz="2400">
                <a:solidFill>
                  <a:srgbClr val="414141"/>
                </a:solidFill>
                <a:latin typeface="Calibri"/>
                <a:ea typeface="Calibri"/>
                <a:cs typeface="Calibri"/>
                <a:sym typeface="Calibri"/>
              </a:rPr>
            </a:br>
            <a:r>
              <a:rPr lang="en" sz="1800" u="sng">
                <a:solidFill>
                  <a:schemeClr val="hlink"/>
                </a:solidFill>
                <a:latin typeface="Roboto"/>
                <a:ea typeface="Roboto"/>
                <a:cs typeface="Roboto"/>
                <a:sym typeface="Roboto"/>
                <a:hlinkClick r:id="rId3"/>
              </a:rPr>
              <a:t>https://github.com/kubernauts/tk8</a:t>
            </a: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pic>
        <p:nvPicPr>
          <p:cNvPr id="1037" name="Google Shape;1037;p128"/>
          <p:cNvPicPr preferRelativeResize="0"/>
          <p:nvPr/>
        </p:nvPicPr>
        <p:blipFill rotWithShape="1">
          <a:blip r:embed="rId4">
            <a:alphaModFix/>
          </a:blip>
          <a:srcRect b="0" l="0" r="0" t="0"/>
          <a:stretch/>
        </p:blipFill>
        <p:spPr>
          <a:xfrm>
            <a:off x="1462175" y="2493976"/>
            <a:ext cx="6219650" cy="31098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2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3" name="Google Shape;1043;p12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044" name="Google Shape;1044;p129"/>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latin typeface="Calibri"/>
                <a:ea typeface="Calibri"/>
                <a:cs typeface="Calibri"/>
                <a:sym typeface="Calibri"/>
              </a:rPr>
              <a:t>Github link:</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Arial"/>
              <a:buChar char="○"/>
            </a:pPr>
            <a:r>
              <a:rPr b="0" i="0" lang="en" sz="1800" u="sng" cap="none" strike="noStrike">
                <a:solidFill>
                  <a:schemeClr val="hlink"/>
                </a:solidFill>
                <a:latin typeface="Roboto"/>
                <a:ea typeface="Roboto"/>
                <a:cs typeface="Roboto"/>
                <a:sym typeface="Roboto"/>
                <a:hlinkClick r:id="rId3"/>
              </a:rPr>
              <a:t>https://github.com/kubernauts/kafka-confluent-platform</a:t>
            </a:r>
            <a:br>
              <a:rPr b="0" i="0" lang="en" sz="1800" u="none" cap="none" strike="noStrike">
                <a:solidFill>
                  <a:schemeClr val="dk1"/>
                </a:solidFill>
                <a:latin typeface="Calibri"/>
                <a:ea typeface="Calibri"/>
                <a:cs typeface="Calibri"/>
                <a:sym typeface="Calibri"/>
              </a:rPr>
            </a:br>
            <a:r>
              <a:rPr b="0" i="0" lang="en" sz="1800" u="none" cap="none" strike="noStrike">
                <a:solidFill>
                  <a:schemeClr val="dk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pic>
        <p:nvPicPr>
          <p:cNvPr id="1045" name="Google Shape;1045;p129"/>
          <p:cNvPicPr preferRelativeResize="0"/>
          <p:nvPr/>
        </p:nvPicPr>
        <p:blipFill rotWithShape="1">
          <a:blip r:embed="rId4">
            <a:alphaModFix/>
          </a:blip>
          <a:srcRect b="0" l="0" r="0" t="0"/>
          <a:stretch/>
        </p:blipFill>
        <p:spPr>
          <a:xfrm>
            <a:off x="1718626" y="3090322"/>
            <a:ext cx="5706751" cy="1703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67" name="Google Shape;167;p25"/>
          <p:cNvSpPr txBox="1"/>
          <p:nvPr/>
        </p:nvSpPr>
        <p:spPr>
          <a:xfrm>
            <a:off x="45575" y="132015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Agenda</a:t>
            </a:r>
            <a:endParaRPr sz="2400">
              <a:solidFill>
                <a:schemeClr val="dk1"/>
              </a:solidFill>
              <a:latin typeface="Roboto"/>
              <a:ea typeface="Roboto"/>
              <a:cs typeface="Roboto"/>
              <a:sym typeface="Roboto"/>
            </a:endParaRPr>
          </a:p>
          <a:p>
            <a:pPr indent="-381000" lvl="1" marL="9144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HA Installation and Multi-Cluster Management</a:t>
            </a:r>
            <a:endParaRPr b="0" i="0" sz="2400" u="none" cap="none" strike="noStrike">
              <a:solidFill>
                <a:schemeClr val="dk1"/>
              </a:solidFill>
              <a:latin typeface="Roboto"/>
              <a:ea typeface="Roboto"/>
              <a:cs typeface="Roboto"/>
              <a:sym typeface="Roboto"/>
            </a:endParaRPr>
          </a:p>
          <a:p>
            <a:pPr indent="-381000" lvl="1" marL="9144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Tips &amp; Tricks, Practice Questions</a:t>
            </a:r>
            <a:endParaRPr b="0" i="0" sz="2400" u="none" cap="none" strike="noStrike">
              <a:solidFill>
                <a:schemeClr val="dk1"/>
              </a:solidFill>
              <a:latin typeface="Roboto"/>
              <a:ea typeface="Roboto"/>
              <a:cs typeface="Roboto"/>
              <a:sym typeface="Roboto"/>
            </a:endParaRPr>
          </a:p>
          <a:p>
            <a:pPr indent="-381000" lvl="1" marL="9144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Advanced Exercises</a:t>
            </a:r>
            <a:endParaRPr b="0" i="0" sz="2400" u="none" cap="none" strike="noStrike">
              <a:solidFill>
                <a:schemeClr val="dk1"/>
              </a:solidFill>
              <a:latin typeface="Roboto"/>
              <a:ea typeface="Roboto"/>
              <a:cs typeface="Roboto"/>
              <a:sym typeface="Roboto"/>
            </a:endParaRPr>
          </a:p>
          <a:p>
            <a:pPr indent="-381000" lvl="2" marL="13716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Load Testing on K8s with Apache Jmeter</a:t>
            </a:r>
            <a:endParaRPr b="0" i="0" sz="2400" u="none" cap="none" strike="noStrike">
              <a:solidFill>
                <a:schemeClr val="dk1"/>
              </a:solidFill>
              <a:latin typeface="Roboto"/>
              <a:ea typeface="Roboto"/>
              <a:cs typeface="Roboto"/>
              <a:sym typeface="Roboto"/>
            </a:endParaRPr>
          </a:p>
          <a:p>
            <a:pPr indent="-381000" lvl="2" marL="13716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Kafka on K8s with Strimzi and Confluent OS</a:t>
            </a:r>
            <a:endParaRPr b="0" i="0" sz="2400" u="none" cap="none" strike="noStrike">
              <a:solidFill>
                <a:schemeClr val="dk1"/>
              </a:solidFill>
              <a:latin typeface="Roboto"/>
              <a:ea typeface="Roboto"/>
              <a:cs typeface="Roboto"/>
              <a:sym typeface="Roboto"/>
            </a:endParaRPr>
          </a:p>
          <a:p>
            <a:pPr indent="-381000" lvl="2" marL="13716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TK8 Cattle AWS vs. Cattle EKS</a:t>
            </a:r>
            <a:endParaRPr b="0" i="0" sz="2400" u="none" cap="none" strike="noStrike">
              <a:solidFill>
                <a:schemeClr val="dk1"/>
              </a:solidFill>
              <a:latin typeface="Roboto"/>
              <a:ea typeface="Roboto"/>
              <a:cs typeface="Roboto"/>
              <a:sym typeface="Roboto"/>
            </a:endParaRPr>
          </a:p>
          <a:p>
            <a:pPr indent="-381000" lvl="2" marL="13716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TK8 Special with TK8 Web </a:t>
            </a:r>
            <a:endParaRPr b="0" i="0" sz="2400" u="none" cap="none" strike="noStrike">
              <a:solidFill>
                <a:schemeClr val="dk1"/>
              </a:solidFill>
              <a:latin typeface="Roboto"/>
              <a:ea typeface="Roboto"/>
              <a:cs typeface="Roboto"/>
              <a:sym typeface="Roboto"/>
            </a:endParaRPr>
          </a:p>
          <a:p>
            <a:pPr indent="-381000" lvl="1" marL="914400" marR="0" rtl="0" algn="l">
              <a:spcBef>
                <a:spcPts val="1000"/>
              </a:spcBef>
              <a:spcAft>
                <a:spcPts val="100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TroubleShooting &amp; Questions</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ctrTitle"/>
          </p:nvPr>
        </p:nvSpPr>
        <p:spPr>
          <a:xfrm>
            <a:off x="36750" y="2522650"/>
            <a:ext cx="9070500" cy="1882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3600"/>
              <a:buFont typeface="Calibri"/>
              <a:buNone/>
            </a:pPr>
            <a:r>
              <a:rPr lang="en" sz="3600"/>
              <a:t>What is Kubernetes? </a:t>
            </a:r>
            <a:endParaRPr sz="3600"/>
          </a:p>
          <a:p>
            <a:pPr indent="0" lvl="0" marL="0" rtl="0" algn="l">
              <a:spcBef>
                <a:spcPts val="0"/>
              </a:spcBef>
              <a:spcAft>
                <a:spcPts val="0"/>
              </a:spcAft>
              <a:buClr>
                <a:schemeClr val="dk1"/>
              </a:buClr>
              <a:buSzPts val="3000"/>
              <a:buFont typeface="Calibri"/>
              <a:buNone/>
            </a:pPr>
            <a:r>
              <a:t/>
            </a:r>
            <a:endParaRPr sz="3000"/>
          </a:p>
          <a:p>
            <a:pPr indent="0" lvl="0" marL="0" rtl="0" algn="ctr">
              <a:spcBef>
                <a:spcPts val="0"/>
              </a:spcBef>
              <a:spcAft>
                <a:spcPts val="0"/>
              </a:spcAft>
              <a:buClr>
                <a:schemeClr val="dk1"/>
              </a:buClr>
              <a:buSzPts val="1000"/>
              <a:buFont typeface="Calibri"/>
              <a:buNone/>
            </a:pPr>
            <a:r>
              <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79" name="Google Shape;179;p27"/>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Kubernetes is Greek for "helmsman", your guide through unknown waters, nice but not true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Kubernetes is the linux kernel of distributed systems</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Kubernetes is the linux of the cloud!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Kubernetes is a platform and container orchestration tool for automating deployment, scaling, and operations of application containers.</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Kubernetes supports, Containerd, CRI-O, Kata containers (formerly clear and hyper) and Virtlet</a:t>
            </a:r>
            <a:endParaRPr sz="1000">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86" name="Google Shape;186;p28"/>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What is a Container Engine?</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Where are the differences between Docker, CRI-O or Containerd runtimes?</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How does Kubernetes work with container runtimes?</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Which is the best solution?</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Linux Container Internals by Scott McCarty </a:t>
            </a:r>
            <a:r>
              <a:rPr b="0" i="0" lang="en" sz="2400" u="sng" cap="none" strike="noStrike">
                <a:solidFill>
                  <a:schemeClr val="hlink"/>
                </a:solidFill>
                <a:latin typeface="Calibri"/>
                <a:ea typeface="Calibri"/>
                <a:cs typeface="Calibri"/>
                <a:sym typeface="Calibri"/>
                <a:hlinkClick r:id="rId3"/>
              </a:rPr>
              <a:t>→</a:t>
            </a:r>
            <a:r>
              <a:rPr b="0" i="0" lang="en" sz="2400" u="none" cap="none" strike="noStrike">
                <a:solidFill>
                  <a:srgbClr val="414141"/>
                </a:solidFill>
                <a:latin typeface="Calibri"/>
                <a:ea typeface="Calibri"/>
                <a:cs typeface="Calibri"/>
                <a:sym typeface="Calibri"/>
              </a:rPr>
              <a:t>  </a:t>
            </a:r>
            <a:r>
              <a:rPr b="0" i="0" lang="en" sz="2400" u="sng" cap="none" strike="noStrike">
                <a:solidFill>
                  <a:schemeClr val="hlink"/>
                </a:solidFill>
                <a:latin typeface="Calibri"/>
                <a:ea typeface="Calibri"/>
                <a:cs typeface="Calibri"/>
                <a:sym typeface="Calibri"/>
                <a:hlinkClick r:id="rId4"/>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Container Runtimes and Kubernetes by Fahed Dorgaa </a:t>
            </a:r>
            <a:r>
              <a:rPr b="0" i="0" lang="en" sz="2400" u="sng" cap="none" strike="noStrike">
                <a:solidFill>
                  <a:schemeClr val="hlink"/>
                </a:solidFill>
                <a:latin typeface="Calibri"/>
                <a:ea typeface="Calibri"/>
                <a:cs typeface="Calibri"/>
                <a:sym typeface="Calibri"/>
                <a:hlinkClick r:id="rId5"/>
              </a:rPr>
              <a:t>→</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Kubernetes Runtime Comparison </a:t>
            </a:r>
            <a:r>
              <a:rPr b="0" i="0" lang="en" sz="2400" u="sng" cap="none" strike="noStrike">
                <a:solidFill>
                  <a:schemeClr val="hlink"/>
                </a:solidFill>
                <a:latin typeface="Calibri"/>
                <a:ea typeface="Calibri"/>
                <a:cs typeface="Calibri"/>
                <a:sym typeface="Calibri"/>
                <a:hlinkClick r:id="rId6"/>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ctrTitle"/>
          </p:nvPr>
        </p:nvSpPr>
        <p:spPr>
          <a:xfrm>
            <a:off x="36750" y="2522650"/>
            <a:ext cx="9070500" cy="1882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3600"/>
              <a:buFont typeface="Calibri"/>
              <a:buNone/>
            </a:pPr>
            <a:r>
              <a:rPr lang="en" sz="3600"/>
              <a:t>How Kubernetes works? </a:t>
            </a:r>
            <a:endParaRPr sz="3600"/>
          </a:p>
          <a:p>
            <a:pPr indent="0" lvl="0" marL="0" rtl="0" algn="l">
              <a:spcBef>
                <a:spcPts val="0"/>
              </a:spcBef>
              <a:spcAft>
                <a:spcPts val="0"/>
              </a:spcAft>
              <a:buClr>
                <a:schemeClr val="dk1"/>
              </a:buClr>
              <a:buSzPts val="3000"/>
              <a:buFont typeface="Calibri"/>
              <a:buNone/>
            </a:pPr>
            <a:r>
              <a:t/>
            </a:r>
            <a:endParaRPr sz="3000"/>
          </a:p>
          <a:p>
            <a:pPr indent="0" lvl="0" marL="0" rtl="0" algn="ctr">
              <a:spcBef>
                <a:spcPts val="0"/>
              </a:spcBef>
              <a:spcAft>
                <a:spcPts val="0"/>
              </a:spcAft>
              <a:buClr>
                <a:schemeClr val="dk1"/>
              </a:buClr>
              <a:buSzPts val="1000"/>
              <a:buFont typeface="Calibri"/>
              <a:buNone/>
            </a:pPr>
            <a:r>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3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98" name="Google Shape;198;p30"/>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457200" marR="0" rtl="0" algn="just">
              <a:lnSpc>
                <a:spcPct val="140000"/>
              </a:lnSpc>
              <a:spcBef>
                <a:spcPts val="1400"/>
              </a:spcBef>
              <a:spcAft>
                <a:spcPts val="0"/>
              </a:spcAft>
              <a:buNone/>
            </a:pPr>
            <a:r>
              <a:rPr lang="en" sz="2400">
                <a:solidFill>
                  <a:srgbClr val="414141"/>
                </a:solidFill>
                <a:latin typeface="Calibri"/>
                <a:ea typeface="Calibri"/>
                <a:cs typeface="Calibri"/>
                <a:sym typeface="Calibri"/>
              </a:rPr>
              <a:t>In Kubernetes, there is a master node and multiple worker nodes, each worker node can handle multiple pods. Pods are just a bunch of containers clustered together as a working unit. You can start designing your applications using pods. Once your pods are ready, you can specify pod definitions to the master node, and how many you want to deploy. From this point, Kubernetes is in control. It takes the pods and deploys them to the worker nods.</a:t>
            </a:r>
            <a:endParaRPr sz="1000">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sp>
        <p:nvSpPr>
          <p:cNvPr id="199" name="Google Shape;199;p30"/>
          <p:cNvSpPr txBox="1"/>
          <p:nvPr/>
        </p:nvSpPr>
        <p:spPr>
          <a:xfrm>
            <a:off x="460825" y="5567950"/>
            <a:ext cx="6505500" cy="313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Source: </a:t>
            </a:r>
            <a:r>
              <a:rPr lang="en" sz="1100" u="sng">
                <a:solidFill>
                  <a:schemeClr val="hlink"/>
                </a:solidFill>
                <a:latin typeface="Calibri"/>
                <a:ea typeface="Calibri"/>
                <a:cs typeface="Calibri"/>
                <a:sym typeface="Calibri"/>
                <a:hlinkClick r:id="rId3"/>
              </a:rPr>
              <a:t>https://itnext.io/successful-short-kubernetes-stories-for-devops-architects-677f8bfed803</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3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06" name="Google Shape;206;p31"/>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207" name="Google Shape;207;p31"/>
          <p:cNvSpPr txBox="1"/>
          <p:nvPr/>
        </p:nvSpPr>
        <p:spPr>
          <a:xfrm>
            <a:off x="0" y="5630250"/>
            <a:ext cx="9161100" cy="24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https://kubernetes.io/docs/concepts/overview/components/#master-components</a:t>
            </a:r>
            <a:endParaRPr sz="1000">
              <a:solidFill>
                <a:schemeClr val="dk1"/>
              </a:solidFill>
              <a:latin typeface="Calibri"/>
              <a:ea typeface="Calibri"/>
              <a:cs typeface="Calibri"/>
              <a:sym typeface="Calibri"/>
            </a:endParaRPr>
          </a:p>
        </p:txBody>
      </p:sp>
      <p:pic>
        <p:nvPicPr>
          <p:cNvPr id="208" name="Google Shape;208;p31"/>
          <p:cNvPicPr preferRelativeResize="0"/>
          <p:nvPr/>
        </p:nvPicPr>
        <p:blipFill rotWithShape="1">
          <a:blip r:embed="rId4">
            <a:alphaModFix/>
          </a:blip>
          <a:srcRect b="0" l="0" r="0" t="0"/>
          <a:stretch/>
        </p:blipFill>
        <p:spPr>
          <a:xfrm>
            <a:off x="0" y="1341120"/>
            <a:ext cx="9144000" cy="41757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3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15" name="Google Shape;215;p32"/>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216" name="Google Shape;216;p32"/>
          <p:cNvSpPr txBox="1"/>
          <p:nvPr/>
        </p:nvSpPr>
        <p:spPr>
          <a:xfrm>
            <a:off x="0" y="5630250"/>
            <a:ext cx="9161100" cy="24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https://blog.heptio.com/core-kubernetes-jazz-improv-over-orchestration-a7903ea92ca</a:t>
            </a:r>
            <a:endParaRPr sz="1000">
              <a:solidFill>
                <a:schemeClr val="dk1"/>
              </a:solidFill>
              <a:latin typeface="Calibri"/>
              <a:ea typeface="Calibri"/>
              <a:cs typeface="Calibri"/>
              <a:sym typeface="Calibri"/>
            </a:endParaRPr>
          </a:p>
        </p:txBody>
      </p:sp>
      <p:pic>
        <p:nvPicPr>
          <p:cNvPr id="217" name="Google Shape;217;p32"/>
          <p:cNvPicPr preferRelativeResize="0"/>
          <p:nvPr/>
        </p:nvPicPr>
        <p:blipFill rotWithShape="1">
          <a:blip r:embed="rId4">
            <a:alphaModFix/>
          </a:blip>
          <a:srcRect b="0" l="0" r="0" t="0"/>
          <a:stretch/>
        </p:blipFill>
        <p:spPr>
          <a:xfrm>
            <a:off x="1331701" y="1362600"/>
            <a:ext cx="6480599" cy="4327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kubernauts-learning.png" id="90" name="Google Shape;90;p15"/>
          <p:cNvPicPr preferRelativeResize="0"/>
          <p:nvPr/>
        </p:nvPicPr>
        <p:blipFill rotWithShape="1">
          <a:blip r:embed="rId3">
            <a:alphaModFix/>
          </a:blip>
          <a:srcRect b="0" l="0" r="0" t="0"/>
          <a:stretch/>
        </p:blipFill>
        <p:spPr>
          <a:xfrm>
            <a:off x="3851215" y="1205424"/>
            <a:ext cx="1441576" cy="1398300"/>
          </a:xfrm>
          <a:prstGeom prst="rect">
            <a:avLst/>
          </a:prstGeom>
          <a:noFill/>
          <a:ln>
            <a:noFill/>
          </a:ln>
        </p:spPr>
      </p:pic>
      <p:sp>
        <p:nvSpPr>
          <p:cNvPr id="91" name="Google Shape;91;p15"/>
          <p:cNvSpPr txBox="1"/>
          <p:nvPr>
            <p:ph type="ctrTitle"/>
          </p:nvPr>
        </p:nvSpPr>
        <p:spPr>
          <a:xfrm>
            <a:off x="36750" y="2522650"/>
            <a:ext cx="9070500" cy="1882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3000"/>
              <a:buFont typeface="Calibri"/>
              <a:buNone/>
            </a:pPr>
            <a:r>
              <a:rPr lang="en" sz="3000"/>
              <a:t>The Kubernetes</a:t>
            </a:r>
            <a:endParaRPr sz="3000"/>
          </a:p>
          <a:p>
            <a:pPr indent="0" lvl="0" marL="0" rtl="0" algn="ctr">
              <a:spcBef>
                <a:spcPts val="0"/>
              </a:spcBef>
              <a:spcAft>
                <a:spcPts val="0"/>
              </a:spcAft>
              <a:buClr>
                <a:schemeClr val="dk1"/>
              </a:buClr>
              <a:buSzPts val="3000"/>
              <a:buFont typeface="Calibri"/>
              <a:buNone/>
            </a:pPr>
            <a:r>
              <a:rPr lang="en" sz="3000"/>
              <a:t>v0.15.1</a:t>
            </a:r>
            <a:endParaRPr sz="3000"/>
          </a:p>
          <a:p>
            <a:pPr indent="0" lvl="0" marL="0" rtl="0" algn="ctr">
              <a:spcBef>
                <a:spcPts val="0"/>
              </a:spcBef>
              <a:spcAft>
                <a:spcPts val="0"/>
              </a:spcAft>
              <a:buClr>
                <a:schemeClr val="dk1"/>
              </a:buClr>
              <a:buSzPts val="1000"/>
              <a:buFont typeface="Calibri"/>
              <a:buNone/>
            </a:pPr>
            <a:r>
              <a:rPr lang="en" sz="1000"/>
              <a:t>last update: 2023/01/02</a:t>
            </a:r>
            <a:br>
              <a:rPr lang="en" sz="1000"/>
            </a:br>
            <a:br>
              <a:rPr lang="en" sz="1000"/>
            </a:br>
            <a:r>
              <a:rPr b="1" lang="en" sz="1600"/>
              <a:t>)</a:t>
            </a:r>
            <a:endParaRPr b="1" sz="1600"/>
          </a:p>
          <a:p>
            <a:pPr indent="0" lvl="0" marL="0" rtl="0" algn="ctr">
              <a:spcBef>
                <a:spcPts val="0"/>
              </a:spcBef>
              <a:spcAft>
                <a:spcPts val="0"/>
              </a:spcAft>
              <a:buClr>
                <a:schemeClr val="dk1"/>
              </a:buClr>
              <a:buSzPts val="1000"/>
              <a:buFont typeface="Calibri"/>
              <a:buNone/>
            </a:pPr>
            <a:r>
              <a:t/>
            </a:r>
            <a:endParaRPr sz="1000"/>
          </a:p>
        </p:txBody>
      </p:sp>
      <p:pic>
        <p:nvPicPr>
          <p:cNvPr id="92" name="Google Shape;92;p15"/>
          <p:cNvPicPr preferRelativeResize="0"/>
          <p:nvPr/>
        </p:nvPicPr>
        <p:blipFill rotWithShape="1">
          <a:blip r:embed="rId4">
            <a:alphaModFix/>
          </a:blip>
          <a:srcRect b="0" l="0" r="0" t="0"/>
          <a:stretch/>
        </p:blipFill>
        <p:spPr>
          <a:xfrm>
            <a:off x="2561088" y="4982626"/>
            <a:ext cx="3874722" cy="916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3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24" name="Google Shape;224;p33"/>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225" name="Google Shape;225;p33"/>
          <p:cNvSpPr txBox="1"/>
          <p:nvPr/>
        </p:nvSpPr>
        <p:spPr>
          <a:xfrm>
            <a:off x="0" y="5630250"/>
            <a:ext cx="9161100" cy="24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https://medium.com/payscale-tech/imperative-vs-declarative-a-kubernetes-tutorial-4be66c5d8914</a:t>
            </a:r>
            <a:endParaRPr sz="1000">
              <a:solidFill>
                <a:schemeClr val="dk1"/>
              </a:solidFill>
              <a:latin typeface="Calibri"/>
              <a:ea typeface="Calibri"/>
              <a:cs typeface="Calibri"/>
              <a:sym typeface="Calibri"/>
            </a:endParaRPr>
          </a:p>
        </p:txBody>
      </p:sp>
      <p:pic>
        <p:nvPicPr>
          <p:cNvPr id="226" name="Google Shape;226;p33"/>
          <p:cNvPicPr preferRelativeResize="0"/>
          <p:nvPr/>
        </p:nvPicPr>
        <p:blipFill rotWithShape="1">
          <a:blip r:embed="rId4">
            <a:alphaModFix/>
          </a:blip>
          <a:srcRect b="0" l="0" r="0" t="0"/>
          <a:stretch/>
        </p:blipFill>
        <p:spPr>
          <a:xfrm>
            <a:off x="2038135" y="1479589"/>
            <a:ext cx="5067730" cy="40339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3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33" name="Google Shape;233;p34"/>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234" name="Google Shape;234;p34"/>
          <p:cNvSpPr txBox="1"/>
          <p:nvPr/>
        </p:nvSpPr>
        <p:spPr>
          <a:xfrm>
            <a:off x="0" y="5630250"/>
            <a:ext cx="9161100" cy="24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https://medium.com/cloud-heroes/exploring-the-flexibility-of-kubernetes-9f65db2360a0</a:t>
            </a:r>
            <a:endParaRPr sz="1000">
              <a:solidFill>
                <a:schemeClr val="dk1"/>
              </a:solidFill>
              <a:latin typeface="Calibri"/>
              <a:ea typeface="Calibri"/>
              <a:cs typeface="Calibri"/>
              <a:sym typeface="Calibri"/>
            </a:endParaRPr>
          </a:p>
        </p:txBody>
      </p:sp>
      <p:pic>
        <p:nvPicPr>
          <p:cNvPr id="235" name="Google Shape;235;p34"/>
          <p:cNvPicPr preferRelativeResize="0"/>
          <p:nvPr/>
        </p:nvPicPr>
        <p:blipFill rotWithShape="1">
          <a:blip r:embed="rId4">
            <a:alphaModFix/>
          </a:blip>
          <a:srcRect b="0" l="0" r="0" t="0"/>
          <a:stretch/>
        </p:blipFill>
        <p:spPr>
          <a:xfrm>
            <a:off x="1250084" y="1366701"/>
            <a:ext cx="6643833" cy="4190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3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42" name="Google Shape;242;p35"/>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243" name="Google Shape;243;p35"/>
          <p:cNvSpPr txBox="1"/>
          <p:nvPr/>
        </p:nvSpPr>
        <p:spPr>
          <a:xfrm>
            <a:off x="0" y="5752800"/>
            <a:ext cx="9161100" cy="24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Introduction to Kubernetes</a:t>
            </a:r>
            <a:endParaRPr sz="1000">
              <a:solidFill>
                <a:schemeClr val="dk1"/>
              </a:solidFill>
              <a:latin typeface="Calibri"/>
              <a:ea typeface="Calibri"/>
              <a:cs typeface="Calibri"/>
              <a:sym typeface="Calibri"/>
            </a:endParaRPr>
          </a:p>
        </p:txBody>
      </p:sp>
      <p:pic>
        <p:nvPicPr>
          <p:cNvPr id="244" name="Google Shape;244;p35"/>
          <p:cNvPicPr preferRelativeResize="0"/>
          <p:nvPr/>
        </p:nvPicPr>
        <p:blipFill rotWithShape="1">
          <a:blip r:embed="rId4">
            <a:alphaModFix/>
          </a:blip>
          <a:srcRect b="0" l="0" r="0" t="0"/>
          <a:stretch/>
        </p:blipFill>
        <p:spPr>
          <a:xfrm>
            <a:off x="1074650" y="1415625"/>
            <a:ext cx="6876747" cy="4288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3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51" name="Google Shape;251;p36"/>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252" name="Google Shape;252;p36"/>
          <p:cNvSpPr txBox="1"/>
          <p:nvPr/>
        </p:nvSpPr>
        <p:spPr>
          <a:xfrm>
            <a:off x="0" y="5752800"/>
            <a:ext cx="9161100" cy="24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https://www.weave.works/blog/what-does-production-ready-really-mean-for-a-kubernetes-cluster</a:t>
            </a:r>
            <a:endParaRPr sz="1000">
              <a:solidFill>
                <a:schemeClr val="dk1"/>
              </a:solidFill>
              <a:latin typeface="Calibri"/>
              <a:ea typeface="Calibri"/>
              <a:cs typeface="Calibri"/>
              <a:sym typeface="Calibri"/>
            </a:endParaRPr>
          </a:p>
        </p:txBody>
      </p:sp>
      <p:pic>
        <p:nvPicPr>
          <p:cNvPr id="253" name="Google Shape;253;p36"/>
          <p:cNvPicPr preferRelativeResize="0"/>
          <p:nvPr/>
        </p:nvPicPr>
        <p:blipFill rotWithShape="1">
          <a:blip r:embed="rId4">
            <a:alphaModFix/>
          </a:blip>
          <a:srcRect b="0" l="0" r="0" t="0"/>
          <a:stretch/>
        </p:blipFill>
        <p:spPr>
          <a:xfrm>
            <a:off x="766199" y="1370375"/>
            <a:ext cx="7369150" cy="4117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3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60" name="Google Shape;260;p37"/>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pic>
        <p:nvPicPr>
          <p:cNvPr id="261" name="Google Shape;261;p37"/>
          <p:cNvPicPr preferRelativeResize="0"/>
          <p:nvPr/>
        </p:nvPicPr>
        <p:blipFill rotWithShape="1">
          <a:blip r:embed="rId3">
            <a:alphaModFix/>
          </a:blip>
          <a:srcRect b="0" l="0" r="0" t="0"/>
          <a:stretch/>
        </p:blipFill>
        <p:spPr>
          <a:xfrm>
            <a:off x="328614" y="1390650"/>
            <a:ext cx="8486775" cy="438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3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68" name="Google Shape;268;p38"/>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269" name="Google Shape;269;p38"/>
          <p:cNvSpPr txBox="1"/>
          <p:nvPr/>
        </p:nvSpPr>
        <p:spPr>
          <a:xfrm>
            <a:off x="0" y="5752800"/>
            <a:ext cx="9161100" cy="24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https://www.aquasec.com/wiki/display/containers/Kubernetes+Architecture+101</a:t>
            </a:r>
            <a:endParaRPr sz="1000">
              <a:solidFill>
                <a:schemeClr val="dk1"/>
              </a:solidFill>
              <a:latin typeface="Calibri"/>
              <a:ea typeface="Calibri"/>
              <a:cs typeface="Calibri"/>
              <a:sym typeface="Calibri"/>
            </a:endParaRPr>
          </a:p>
        </p:txBody>
      </p:sp>
      <p:pic>
        <p:nvPicPr>
          <p:cNvPr id="270" name="Google Shape;270;p38"/>
          <p:cNvPicPr preferRelativeResize="0"/>
          <p:nvPr/>
        </p:nvPicPr>
        <p:blipFill rotWithShape="1">
          <a:blip r:embed="rId4">
            <a:alphaModFix/>
          </a:blip>
          <a:srcRect b="0" l="0" r="0" t="0"/>
          <a:stretch/>
        </p:blipFill>
        <p:spPr>
          <a:xfrm>
            <a:off x="2570764" y="1581726"/>
            <a:ext cx="4002475" cy="38617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3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77" name="Google Shape;277;p39"/>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278" name="Google Shape;278;p39"/>
          <p:cNvSpPr txBox="1"/>
          <p:nvPr/>
        </p:nvSpPr>
        <p:spPr>
          <a:xfrm>
            <a:off x="0" y="5752800"/>
            <a:ext cx="9161100" cy="24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Events, the DNA of Kubernetes</a:t>
            </a:r>
            <a:endParaRPr sz="1000">
              <a:solidFill>
                <a:schemeClr val="dk1"/>
              </a:solidFill>
              <a:latin typeface="Calibri"/>
              <a:ea typeface="Calibri"/>
              <a:cs typeface="Calibri"/>
              <a:sym typeface="Calibri"/>
            </a:endParaRPr>
          </a:p>
        </p:txBody>
      </p:sp>
      <p:pic>
        <p:nvPicPr>
          <p:cNvPr id="279" name="Google Shape;279;p39"/>
          <p:cNvPicPr preferRelativeResize="0"/>
          <p:nvPr/>
        </p:nvPicPr>
        <p:blipFill rotWithShape="1">
          <a:blip r:embed="rId4">
            <a:alphaModFix/>
          </a:blip>
          <a:srcRect b="0" l="0" r="0" t="0"/>
          <a:stretch/>
        </p:blipFill>
        <p:spPr>
          <a:xfrm>
            <a:off x="650451" y="1916776"/>
            <a:ext cx="8052726" cy="3836025"/>
          </a:xfrm>
          <a:prstGeom prst="rect">
            <a:avLst/>
          </a:prstGeom>
          <a:noFill/>
          <a:ln>
            <a:noFill/>
          </a:ln>
        </p:spPr>
      </p:pic>
      <p:sp>
        <p:nvSpPr>
          <p:cNvPr id="280" name="Google Shape;280;p39"/>
          <p:cNvSpPr txBox="1"/>
          <p:nvPr/>
        </p:nvSpPr>
        <p:spPr>
          <a:xfrm>
            <a:off x="197975" y="1338025"/>
            <a:ext cx="8719800" cy="41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350">
                <a:solidFill>
                  <a:srgbClr val="3A4145"/>
                </a:solidFill>
                <a:highlight>
                  <a:srgbClr val="FFFFFF"/>
                </a:highlight>
                <a:latin typeface="Merriweather"/>
                <a:ea typeface="Merriweather"/>
                <a:cs typeface="Merriweather"/>
                <a:sym typeface="Merriweather"/>
              </a:rPr>
              <a:t>Kubernetes: “Autonomous processes reacting to events from the API server”.</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4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87" name="Google Shape;287;p40"/>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288" name="Google Shape;288;p40"/>
          <p:cNvSpPr txBox="1"/>
          <p:nvPr/>
        </p:nvSpPr>
        <p:spPr>
          <a:xfrm>
            <a:off x="0" y="5630250"/>
            <a:ext cx="9161100" cy="24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Don’t miss: </a:t>
            </a:r>
            <a:r>
              <a:rPr lang="en" sz="1000" u="sng">
                <a:solidFill>
                  <a:schemeClr val="hlink"/>
                </a:solidFill>
                <a:latin typeface="Calibri"/>
                <a:ea typeface="Calibri"/>
                <a:cs typeface="Calibri"/>
                <a:sym typeface="Calibri"/>
                <a:hlinkClick r:id="rId3"/>
              </a:rPr>
              <a:t>https://medium.com/@dominik.tornow/kubernetes-high-availability-d2c9cbbdd864</a:t>
            </a:r>
            <a:endParaRPr sz="1000">
              <a:solidFill>
                <a:schemeClr val="dk1"/>
              </a:solidFill>
              <a:latin typeface="Calibri"/>
              <a:ea typeface="Calibri"/>
              <a:cs typeface="Calibri"/>
              <a:sym typeface="Calibri"/>
            </a:endParaRPr>
          </a:p>
        </p:txBody>
      </p:sp>
      <p:pic>
        <p:nvPicPr>
          <p:cNvPr id="289" name="Google Shape;289;p40"/>
          <p:cNvPicPr preferRelativeResize="0"/>
          <p:nvPr/>
        </p:nvPicPr>
        <p:blipFill rotWithShape="1">
          <a:blip r:embed="rId4">
            <a:alphaModFix/>
          </a:blip>
          <a:srcRect b="0" l="0" r="0" t="0"/>
          <a:stretch/>
        </p:blipFill>
        <p:spPr>
          <a:xfrm>
            <a:off x="762000" y="1752600"/>
            <a:ext cx="7620000" cy="335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4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296" name="Google Shape;296;p41"/>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Pod </a:t>
            </a:r>
            <a:r>
              <a:rPr lang="en" sz="2400" u="sng">
                <a:solidFill>
                  <a:schemeClr val="hlink"/>
                </a:solidFill>
                <a:latin typeface="Calibri"/>
                <a:ea typeface="Calibri"/>
                <a:cs typeface="Calibri"/>
                <a:sym typeface="Calibri"/>
                <a:hlinkClick r:id="rId3"/>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Label and selectors </a:t>
            </a:r>
            <a:r>
              <a:rPr lang="en" sz="2400" u="sng">
                <a:solidFill>
                  <a:schemeClr val="hlink"/>
                </a:solidFill>
                <a:latin typeface="Calibri"/>
                <a:ea typeface="Calibri"/>
                <a:cs typeface="Calibri"/>
                <a:sym typeface="Calibri"/>
                <a:hlinkClick r:id="rId4"/>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Controllers</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Deployments </a:t>
            </a:r>
            <a:r>
              <a:rPr b="0" i="0" lang="en" sz="2400" u="sng" cap="none" strike="noStrike">
                <a:solidFill>
                  <a:schemeClr val="hlink"/>
                </a:solidFill>
                <a:latin typeface="Calibri"/>
                <a:ea typeface="Calibri"/>
                <a:cs typeface="Calibri"/>
                <a:sym typeface="Calibri"/>
                <a:hlinkClick r:id="rId5"/>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ReplicaSet </a:t>
            </a:r>
            <a:r>
              <a:rPr b="0" i="0" lang="en" sz="2400" u="sng" cap="none" strike="noStrike">
                <a:solidFill>
                  <a:schemeClr val="hlink"/>
                </a:solidFill>
                <a:latin typeface="Calibri"/>
                <a:ea typeface="Calibri"/>
                <a:cs typeface="Calibri"/>
                <a:sym typeface="Calibri"/>
                <a:hlinkClick r:id="rId6"/>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ReplicationController </a:t>
            </a:r>
            <a:r>
              <a:rPr b="0" i="0" lang="en" sz="2400" u="sng" cap="none" strike="noStrike">
                <a:solidFill>
                  <a:schemeClr val="hlink"/>
                </a:solidFill>
                <a:latin typeface="Calibri"/>
                <a:ea typeface="Calibri"/>
                <a:cs typeface="Calibri"/>
                <a:sym typeface="Calibri"/>
                <a:hlinkClick r:id="rId7"/>
              </a:rPr>
              <a:t>→</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DaemonSet </a:t>
            </a:r>
            <a:r>
              <a:rPr b="0" i="0" lang="en" sz="2400" u="sng" cap="none" strike="noStrike">
                <a:solidFill>
                  <a:schemeClr val="hlink"/>
                </a:solidFill>
                <a:latin typeface="Calibri"/>
                <a:ea typeface="Calibri"/>
                <a:cs typeface="Calibri"/>
                <a:sym typeface="Calibri"/>
                <a:hlinkClick r:id="rId8"/>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Service </a:t>
            </a:r>
            <a:r>
              <a:rPr lang="en" sz="2400" u="sng">
                <a:solidFill>
                  <a:schemeClr val="hlink"/>
                </a:solidFill>
                <a:latin typeface="Calibri"/>
                <a:ea typeface="Calibri"/>
                <a:cs typeface="Calibri"/>
                <a:sym typeface="Calibri"/>
                <a:hlinkClick r:id="rId9"/>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4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303" name="Google Shape;303;p42"/>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StatefulSets </a:t>
            </a:r>
            <a:r>
              <a:rPr lang="en" sz="2400" u="sng">
                <a:solidFill>
                  <a:schemeClr val="hlink"/>
                </a:solidFill>
                <a:latin typeface="Calibri"/>
                <a:ea typeface="Calibri"/>
                <a:cs typeface="Calibri"/>
                <a:sym typeface="Calibri"/>
                <a:hlinkClick r:id="rId3"/>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ConfigMaps </a:t>
            </a:r>
            <a:r>
              <a:rPr lang="en" sz="2400" u="sng">
                <a:solidFill>
                  <a:schemeClr val="hlink"/>
                </a:solidFill>
                <a:latin typeface="Calibri"/>
                <a:ea typeface="Calibri"/>
                <a:cs typeface="Calibri"/>
                <a:sym typeface="Calibri"/>
                <a:hlinkClick r:id="rId4"/>
              </a:rPr>
              <a:t>→</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Secrets </a:t>
            </a:r>
            <a:r>
              <a:rPr lang="en" sz="2400" u="sng">
                <a:solidFill>
                  <a:schemeClr val="hlink"/>
                </a:solidFill>
                <a:latin typeface="Calibri"/>
                <a:ea typeface="Calibri"/>
                <a:cs typeface="Calibri"/>
                <a:sym typeface="Calibri"/>
                <a:hlinkClick r:id="rId5"/>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Persistent Volumes (attaching storage to containers) </a:t>
            </a:r>
            <a:r>
              <a:rPr lang="en" sz="2400" u="sng">
                <a:solidFill>
                  <a:schemeClr val="hlink"/>
                </a:solidFill>
                <a:latin typeface="Calibri"/>
                <a:ea typeface="Calibri"/>
                <a:cs typeface="Calibri"/>
                <a:sym typeface="Calibri"/>
                <a:hlinkClick r:id="rId6"/>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Life Cycle of Applications in Kubernetes </a:t>
            </a:r>
            <a:r>
              <a:rPr lang="en" sz="2400" u="sng">
                <a:solidFill>
                  <a:schemeClr val="hlink"/>
                </a:solidFill>
                <a:latin typeface="Calibri"/>
                <a:ea typeface="Calibri"/>
                <a:cs typeface="Calibri"/>
                <a:sym typeface="Calibri"/>
                <a:hlinkClick r:id="rId7"/>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Updating Pods</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Rolling updates</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Rollback</a:t>
            </a:r>
            <a:endParaRPr b="0" i="0" sz="2400" u="none" cap="none" strike="noStrike">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6"/>
          <p:cNvSpPr txBox="1"/>
          <p:nvPr>
            <p:ph type="title"/>
          </p:nvPr>
        </p:nvSpPr>
        <p:spPr>
          <a:xfrm>
            <a:off x="460850" y="43529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9" name="Google Shape;99;p16"/>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The Practical Kubernetes Training </a:t>
            </a:r>
            <a:r>
              <a:rPr lang="en" sz="2400" u="sng">
                <a:solidFill>
                  <a:schemeClr val="hlink"/>
                </a:solidFill>
                <a:latin typeface="Calibri"/>
                <a:ea typeface="Calibri"/>
                <a:cs typeface="Calibri"/>
                <a:sym typeface="Calibri"/>
                <a:hlinkClick r:id="rId3"/>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Optional: you need an account on GCP with billing enabled</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Get started with $300 free credits </a:t>
            </a:r>
            <a:r>
              <a:rPr b="0" i="0" lang="en" sz="2400" u="sng" cap="none" strike="noStrike">
                <a:solidFill>
                  <a:schemeClr val="hlink"/>
                </a:solidFill>
                <a:latin typeface="Calibri"/>
                <a:ea typeface="Calibri"/>
                <a:cs typeface="Calibri"/>
                <a:sym typeface="Calibri"/>
                <a:hlinkClick r:id="rId4"/>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Create a project and enable GKE service</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Install gcloud SDK / CLI: </a:t>
            </a:r>
            <a:r>
              <a:rPr b="0" i="0" lang="en" sz="2400" u="sng" cap="none" strike="noStrike">
                <a:solidFill>
                  <a:schemeClr val="hlink"/>
                </a:solidFill>
                <a:latin typeface="Calibri"/>
                <a:ea typeface="Calibri"/>
                <a:cs typeface="Calibri"/>
                <a:sym typeface="Calibri"/>
                <a:hlinkClick r:id="rId5"/>
              </a:rPr>
              <a:t>→</a:t>
            </a:r>
            <a:endParaRPr b="0" i="0" sz="2400" u="none" cap="none" strike="noStrike">
              <a:solidFill>
                <a:schemeClr val="dk1"/>
              </a:solidFill>
              <a:latin typeface="Roboto"/>
              <a:ea typeface="Roboto"/>
              <a:cs typeface="Roboto"/>
              <a:sym typeface="Roboto"/>
            </a:endParaRPr>
          </a:p>
        </p:txBody>
      </p:sp>
      <p:sp>
        <p:nvSpPr>
          <p:cNvPr id="100" name="Google Shape;100;p16"/>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6"/>
              </a:rPr>
              <a:t>https://kubernauts.gitbooks.io/kubernauts-kubernetes-training-courses/content/courses/novice.html </a:t>
            </a:r>
            <a:endParaRPr sz="10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4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310" name="Google Shape;310;p43"/>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graphicFrame>
        <p:nvGraphicFramePr>
          <p:cNvPr id="311" name="Google Shape;311;p43"/>
          <p:cNvGraphicFramePr/>
          <p:nvPr/>
        </p:nvGraphicFramePr>
        <p:xfrm>
          <a:off x="0" y="1272460"/>
          <a:ext cx="3000000" cy="3000000"/>
        </p:xfrm>
        <a:graphic>
          <a:graphicData uri="http://schemas.openxmlformats.org/drawingml/2006/table">
            <a:tbl>
              <a:tblPr>
                <a:noFill/>
                <a:tableStyleId>{7A142DAB-3AB3-475E-A7EA-54E9054D6644}</a:tableStyleId>
              </a:tblPr>
              <a:tblGrid>
                <a:gridCol w="1038900"/>
                <a:gridCol w="3140525"/>
                <a:gridCol w="4944475"/>
              </a:tblGrid>
              <a:tr h="388825">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91425" marB="91425" marR="91425" marL="91425">
                    <a:solidFill>
                      <a:srgbClr val="EFEFEF"/>
                    </a:solidFill>
                  </a:tcPr>
                </a:tc>
                <a:tc>
                  <a:txBody>
                    <a:bodyPr/>
                    <a:lstStyle/>
                    <a:p>
                      <a:pPr indent="0" lvl="0" marL="0" marR="0" rtl="0" algn="l">
                        <a:spcBef>
                          <a:spcPts val="0"/>
                        </a:spcBef>
                        <a:spcAft>
                          <a:spcPts val="0"/>
                        </a:spcAft>
                        <a:buClr>
                          <a:schemeClr val="dk1"/>
                        </a:buClr>
                        <a:buSzPts val="1800"/>
                        <a:buFont typeface="Calibri"/>
                        <a:buNone/>
                      </a:pPr>
                      <a:r>
                        <a:rPr lang="en" sz="1800" u="none" cap="none" strike="noStrike"/>
                        <a:t>Resource (abbr.) [API version]</a:t>
                      </a:r>
                      <a:endParaRPr sz="1800" u="none" cap="none" strike="noStrike"/>
                    </a:p>
                  </a:txBody>
                  <a:tcPr marT="91425" marB="91425" marR="91425" marL="91425">
                    <a:solidFill>
                      <a:srgbClr val="EFEFEF"/>
                    </a:solidFill>
                  </a:tcPr>
                </a:tc>
                <a:tc>
                  <a:txBody>
                    <a:bodyPr/>
                    <a:lstStyle/>
                    <a:p>
                      <a:pPr indent="0" lvl="0" marL="0" marR="0" rtl="0" algn="l">
                        <a:spcBef>
                          <a:spcPts val="0"/>
                        </a:spcBef>
                        <a:spcAft>
                          <a:spcPts val="0"/>
                        </a:spcAft>
                        <a:buClr>
                          <a:schemeClr val="dk1"/>
                        </a:buClr>
                        <a:buSzPts val="1800"/>
                        <a:buFont typeface="Calibri"/>
                        <a:buNone/>
                      </a:pPr>
                      <a:r>
                        <a:rPr lang="en" sz="1800" u="none" cap="none" strike="noStrike"/>
                        <a:t>Description</a:t>
                      </a:r>
                      <a:endParaRPr sz="1800" u="none" cap="none" strike="noStrike"/>
                    </a:p>
                  </a:txBody>
                  <a:tcPr marT="91425" marB="91425" marR="91425" marL="91425">
                    <a:solidFill>
                      <a:srgbClr val="EFEFEF"/>
                    </a:solidFill>
                  </a:tcPr>
                </a:tc>
              </a:tr>
              <a:tr h="573250">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Namespace* (ns) [v1]</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Enables organizing resources into non-overlapping groups (for example, per tenant) </a:t>
                      </a:r>
                      <a:endParaRPr sz="1800" u="none" cap="none" strike="noStrike"/>
                    </a:p>
                  </a:txBody>
                  <a:tcPr marT="91425" marB="91425" marR="91425" marL="91425"/>
                </a:tc>
              </a:tr>
              <a:tr h="3766225">
                <a:tc>
                  <a:txBody>
                    <a:bodyPr/>
                    <a:lstStyle/>
                    <a:p>
                      <a:pPr indent="0" lvl="0" marL="0" marR="0" rtl="0" algn="l">
                        <a:spcBef>
                          <a:spcPts val="0"/>
                        </a:spcBef>
                        <a:spcAft>
                          <a:spcPts val="0"/>
                        </a:spcAft>
                        <a:buClr>
                          <a:schemeClr val="dk1"/>
                        </a:buClr>
                        <a:buSzPts val="1800"/>
                        <a:buFont typeface="Calibri"/>
                        <a:buNone/>
                      </a:pPr>
                      <a:r>
                        <a:rPr lang="en" sz="1800" u="none" cap="none" strike="noStrike"/>
                        <a:t>Deploying Workloads</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Pod (po) [v1]</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ReplicaSet</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ReplicationController</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Job</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CronJob</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DaemonSet</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StatefulSet</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Deployment</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The basic deployable unit containing one or more processes in co-located containers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Keeps one or more pod replicas running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The older, less-powerful equivalent of a ReplicaSet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Runs pods that perform a completable task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Runs a scheduled job once or periodically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Runs one pod replica per node (on all nodes or only on those matching a node selector)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Runs stateful pods with a stable identity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Declarative deployment and updates of pods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txBody>
                  <a:tcPr marT="91425" marB="91425" marR="91425" marL="91425"/>
                </a:tc>
              </a:tr>
            </a:tbl>
          </a:graphicData>
        </a:graphic>
      </p:graphicFrame>
      <p:sp>
        <p:nvSpPr>
          <p:cNvPr id="312" name="Google Shape;312;p43"/>
          <p:cNvSpPr txBox="1"/>
          <p:nvPr/>
        </p:nvSpPr>
        <p:spPr>
          <a:xfrm>
            <a:off x="0" y="5896675"/>
            <a:ext cx="9123900" cy="303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Kubernetes in Action book by</a:t>
            </a:r>
            <a:r>
              <a:rPr lang="en" sz="1800" u="sng">
                <a:solidFill>
                  <a:schemeClr val="hlink"/>
                </a:solidFill>
                <a:latin typeface="Calibri"/>
                <a:ea typeface="Calibri"/>
                <a:cs typeface="Calibri"/>
                <a:sym typeface="Calibri"/>
                <a:hlinkClick r:id="rId4"/>
              </a:rPr>
              <a:t> </a:t>
            </a:r>
            <a:r>
              <a:rPr lang="en" sz="1000" u="sng">
                <a:solidFill>
                  <a:schemeClr val="hlink"/>
                </a:solidFill>
                <a:latin typeface="Calibri"/>
                <a:ea typeface="Calibri"/>
                <a:cs typeface="Calibri"/>
                <a:sym typeface="Calibri"/>
                <a:hlinkClick r:id="rId5"/>
              </a:rPr>
              <a:t>Marko Lukša</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4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319" name="Google Shape;319;p44"/>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320" name="Google Shape;320;p44"/>
          <p:cNvSpPr txBox="1"/>
          <p:nvPr/>
        </p:nvSpPr>
        <p:spPr>
          <a:xfrm>
            <a:off x="18600" y="5697450"/>
            <a:ext cx="9123900" cy="303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The Pod Cheat Sheet by the awesome Jimmy Song</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1" name="Google Shape;321;p44"/>
          <p:cNvPicPr preferRelativeResize="0"/>
          <p:nvPr/>
        </p:nvPicPr>
        <p:blipFill rotWithShape="1">
          <a:blip r:embed="rId4">
            <a:alphaModFix/>
          </a:blip>
          <a:srcRect b="0" l="0" r="0" t="0"/>
          <a:stretch/>
        </p:blipFill>
        <p:spPr>
          <a:xfrm>
            <a:off x="1634925" y="1375875"/>
            <a:ext cx="5891250" cy="4375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4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328" name="Google Shape;328;p45"/>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graphicFrame>
        <p:nvGraphicFramePr>
          <p:cNvPr id="329" name="Google Shape;329;p45"/>
          <p:cNvGraphicFramePr/>
          <p:nvPr/>
        </p:nvGraphicFramePr>
        <p:xfrm>
          <a:off x="0" y="1272461"/>
          <a:ext cx="3000000" cy="3000000"/>
        </p:xfrm>
        <a:graphic>
          <a:graphicData uri="http://schemas.openxmlformats.org/drawingml/2006/table">
            <a:tbl>
              <a:tblPr>
                <a:noFill/>
                <a:tableStyleId>{7A142DAB-3AB3-475E-A7EA-54E9054D6644}</a:tableStyleId>
              </a:tblPr>
              <a:tblGrid>
                <a:gridCol w="1038900"/>
                <a:gridCol w="3301500"/>
                <a:gridCol w="4783500"/>
              </a:tblGrid>
              <a:tr h="408275">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91425" marB="91425" marR="91425" marL="91425">
                    <a:solidFill>
                      <a:srgbClr val="EFEFEF"/>
                    </a:solidFill>
                  </a:tcPr>
                </a:tc>
                <a:tc>
                  <a:txBody>
                    <a:bodyPr/>
                    <a:lstStyle/>
                    <a:p>
                      <a:pPr indent="0" lvl="0" marL="0" marR="0" rtl="0" algn="l">
                        <a:spcBef>
                          <a:spcPts val="0"/>
                        </a:spcBef>
                        <a:spcAft>
                          <a:spcPts val="0"/>
                        </a:spcAft>
                        <a:buClr>
                          <a:schemeClr val="dk1"/>
                        </a:buClr>
                        <a:buSzPts val="1800"/>
                        <a:buFont typeface="Calibri"/>
                        <a:buNone/>
                      </a:pPr>
                      <a:r>
                        <a:rPr lang="en" sz="1800" u="none" cap="none" strike="noStrike"/>
                        <a:t>Resource (abbr.) [API version]</a:t>
                      </a:r>
                      <a:endParaRPr sz="1800" u="none" cap="none" strike="noStrike"/>
                    </a:p>
                  </a:txBody>
                  <a:tcPr marT="91425" marB="91425" marR="91425" marL="91425">
                    <a:solidFill>
                      <a:srgbClr val="EFEFEF"/>
                    </a:solidFill>
                  </a:tcPr>
                </a:tc>
                <a:tc>
                  <a:txBody>
                    <a:bodyPr/>
                    <a:lstStyle/>
                    <a:p>
                      <a:pPr indent="0" lvl="0" marL="0" marR="0" rtl="0" algn="l">
                        <a:spcBef>
                          <a:spcPts val="0"/>
                        </a:spcBef>
                        <a:spcAft>
                          <a:spcPts val="0"/>
                        </a:spcAft>
                        <a:buClr>
                          <a:schemeClr val="dk1"/>
                        </a:buClr>
                        <a:buSzPts val="1800"/>
                        <a:buFont typeface="Calibri"/>
                        <a:buNone/>
                      </a:pPr>
                      <a:r>
                        <a:rPr lang="en" sz="1800" u="none" cap="none" strike="noStrike"/>
                        <a:t>Description</a:t>
                      </a:r>
                      <a:endParaRPr sz="1800" u="none" cap="none" strike="noStrike"/>
                    </a:p>
                  </a:txBody>
                  <a:tcPr marT="91425" marB="91425" marR="91425" marL="91425">
                    <a:solidFill>
                      <a:srgbClr val="EFEFEF"/>
                    </a:solidFill>
                  </a:tcPr>
                </a:tc>
              </a:tr>
              <a:tr h="1710650">
                <a:tc>
                  <a:txBody>
                    <a:bodyPr/>
                    <a:lstStyle/>
                    <a:p>
                      <a:pPr indent="0" lvl="0" marL="0" marR="0" rtl="0" algn="l">
                        <a:spcBef>
                          <a:spcPts val="0"/>
                        </a:spcBef>
                        <a:spcAft>
                          <a:spcPts val="0"/>
                        </a:spcAft>
                        <a:buClr>
                          <a:schemeClr val="dk1"/>
                        </a:buClr>
                        <a:buSzPts val="1800"/>
                        <a:buFont typeface="Calibri"/>
                        <a:buNone/>
                      </a:pPr>
                      <a:r>
                        <a:rPr lang="en" sz="1800" u="none" cap="none" strike="noStrike"/>
                        <a:t>Services</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100"/>
                        <a:buFont typeface="Calibri"/>
                        <a:buNone/>
                      </a:pPr>
                      <a:r>
                        <a:rPr b="1" lang="en" sz="1100" u="none" cap="none" strike="noStrike"/>
                        <a:t>Service </a:t>
                      </a:r>
                      <a:r>
                        <a:rPr lang="en" sz="1100" u="none" cap="none" strike="noStrike"/>
                        <a:t>(svc) [v1]</a:t>
                      </a:r>
                      <a:endParaRPr sz="11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100"/>
                        <a:buFont typeface="Calibri"/>
                        <a:buNone/>
                      </a:pPr>
                      <a:r>
                        <a:rPr b="1" lang="en" sz="1100" u="none" cap="none" strike="noStrike"/>
                        <a:t>Endpoints </a:t>
                      </a:r>
                      <a:r>
                        <a:rPr lang="en" sz="1100" u="none" cap="none" strike="noStrike"/>
                        <a:t>(ep) [v1]</a:t>
                      </a:r>
                      <a:endParaRPr sz="11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Ingress (ing) [extensions/v1beta1]</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Exposes one or more pods at a single and stable IP address and port pair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Defines which pods (or other servers) are exposed through a service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Exposes one or more services to external clients through a single externally reachable IP address</a:t>
                      </a:r>
                      <a:endParaRPr sz="1800" u="none" cap="none" strike="noStrike"/>
                    </a:p>
                  </a:txBody>
                  <a:tcPr marT="91425" marB="91425" marR="91425" marL="91425"/>
                </a:tc>
              </a:tr>
              <a:tr h="891125">
                <a:tc>
                  <a:txBody>
                    <a:bodyPr/>
                    <a:lstStyle/>
                    <a:p>
                      <a:pPr indent="0" lvl="0" marL="0" marR="0" rtl="0" algn="l">
                        <a:spcBef>
                          <a:spcPts val="0"/>
                        </a:spcBef>
                        <a:spcAft>
                          <a:spcPts val="0"/>
                        </a:spcAft>
                        <a:buClr>
                          <a:schemeClr val="dk1"/>
                        </a:buClr>
                        <a:buSzPts val="1800"/>
                        <a:buFont typeface="Calibri"/>
                        <a:buNone/>
                      </a:pPr>
                      <a:r>
                        <a:rPr lang="en" sz="1800" u="none" cap="none" strike="noStrike"/>
                        <a:t>Config</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ConfigMap (cm) [v1]</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Secret [v1]</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A key-value map for storing non-sensitive config options for apps and exposing it to them</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Like a ConfigMap, but for sensitive data</a:t>
                      </a:r>
                      <a:endParaRPr sz="1800" u="none" cap="none" strike="noStrike"/>
                    </a:p>
                  </a:txBody>
                  <a:tcPr marT="91425" marB="91425" marR="91425" marL="91425"/>
                </a:tc>
              </a:tr>
              <a:tr h="1439725">
                <a:tc>
                  <a:txBody>
                    <a:bodyPr/>
                    <a:lstStyle/>
                    <a:p>
                      <a:pPr indent="0" lvl="0" marL="0" marR="0" rtl="0" algn="l">
                        <a:spcBef>
                          <a:spcPts val="0"/>
                        </a:spcBef>
                        <a:spcAft>
                          <a:spcPts val="0"/>
                        </a:spcAft>
                        <a:buClr>
                          <a:schemeClr val="dk1"/>
                        </a:buClr>
                        <a:buSzPts val="1800"/>
                        <a:buFont typeface="Calibri"/>
                        <a:buNone/>
                      </a:pPr>
                      <a:r>
                        <a:rPr lang="en" sz="1800" u="none" cap="none" strike="noStrike"/>
                        <a:t>Storage</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PersistentVolume* (pv) [v1]</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PersistentVolumeClaim (pvc) [v1]</a:t>
                      </a:r>
                      <a:br>
                        <a:rPr lang="en" sz="1800" u="none" cap="none" strike="noStrike"/>
                      </a:br>
                      <a:br>
                        <a:rPr lang="en" sz="1800" u="none" cap="none" strike="noStrike"/>
                      </a:br>
                      <a:r>
                        <a:rPr lang="en" sz="1800" u="none" cap="none" strike="noStrike"/>
                        <a:t>StorageClass* (sc) [storage.k8s.io/v1]</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Points to persistent storage that can be mounted into a pod through a PersistentVolumeClaim</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A request for and claim to a PersistentVolume</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Defines the type of storage in a PersistentVolumeClaim</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 </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txBody>
                  <a:tcPr marT="91425" marB="91425" marR="91425" marL="91425"/>
                </a:tc>
              </a:tr>
            </a:tbl>
          </a:graphicData>
        </a:graphic>
      </p:graphicFrame>
      <p:sp>
        <p:nvSpPr>
          <p:cNvPr id="330" name="Google Shape;330;p45"/>
          <p:cNvSpPr txBox="1"/>
          <p:nvPr/>
        </p:nvSpPr>
        <p:spPr>
          <a:xfrm>
            <a:off x="0" y="6000750"/>
            <a:ext cx="9123900" cy="236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Kubernetes in Action book by</a:t>
            </a:r>
            <a:r>
              <a:rPr lang="en" sz="1800" u="sng">
                <a:solidFill>
                  <a:schemeClr val="hlink"/>
                </a:solidFill>
                <a:latin typeface="Calibri"/>
                <a:ea typeface="Calibri"/>
                <a:cs typeface="Calibri"/>
                <a:sym typeface="Calibri"/>
                <a:hlinkClick r:id="rId4"/>
              </a:rPr>
              <a:t> </a:t>
            </a:r>
            <a:r>
              <a:rPr lang="en" sz="1000" u="sng">
                <a:solidFill>
                  <a:schemeClr val="hlink"/>
                </a:solidFill>
                <a:latin typeface="Calibri"/>
                <a:ea typeface="Calibri"/>
                <a:cs typeface="Calibri"/>
                <a:sym typeface="Calibri"/>
                <a:hlinkClick r:id="rId5"/>
              </a:rPr>
              <a:t>Marko Lukša</a:t>
            </a:r>
            <a:endParaRPr b="1" sz="16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4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337" name="Google Shape;337;p46"/>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graphicFrame>
        <p:nvGraphicFramePr>
          <p:cNvPr id="338" name="Google Shape;338;p46"/>
          <p:cNvGraphicFramePr/>
          <p:nvPr/>
        </p:nvGraphicFramePr>
        <p:xfrm>
          <a:off x="228600" y="1272448"/>
          <a:ext cx="3000000" cy="3000000"/>
        </p:xfrm>
        <a:graphic>
          <a:graphicData uri="http://schemas.openxmlformats.org/drawingml/2006/table">
            <a:tbl>
              <a:tblPr>
                <a:noFill/>
                <a:tableStyleId>{7A142DAB-3AB3-475E-A7EA-54E9054D6644}</a:tableStyleId>
              </a:tblPr>
              <a:tblGrid>
                <a:gridCol w="1014025"/>
                <a:gridCol w="3222425"/>
                <a:gridCol w="4668925"/>
              </a:tblGrid>
              <a:tr h="457175">
                <a:tc>
                  <a:txBody>
                    <a:bodyPr/>
                    <a:lstStyle/>
                    <a:p>
                      <a:pPr indent="0" lvl="0" marL="0" marR="0" rtl="0" algn="l">
                        <a:spcBef>
                          <a:spcPts val="0"/>
                        </a:spcBef>
                        <a:spcAft>
                          <a:spcPts val="0"/>
                        </a:spcAft>
                        <a:buClr>
                          <a:schemeClr val="dk1"/>
                        </a:buClr>
                        <a:buSzPts val="1600"/>
                        <a:buFont typeface="Calibri"/>
                        <a:buNone/>
                      </a:pPr>
                      <a:r>
                        <a:t/>
                      </a:r>
                      <a:endParaRPr sz="1600" u="none" cap="none" strike="noStrike"/>
                    </a:p>
                  </a:txBody>
                  <a:tcPr marT="91425" marB="91425" marR="91425" marL="91425">
                    <a:solidFill>
                      <a:srgbClr val="EFEFEF"/>
                    </a:solidFill>
                  </a:tcPr>
                </a:tc>
                <a:tc>
                  <a:txBody>
                    <a:bodyPr/>
                    <a:lstStyle/>
                    <a:p>
                      <a:pPr indent="0" lvl="0" marL="0" marR="0" rtl="0" algn="l">
                        <a:spcBef>
                          <a:spcPts val="0"/>
                        </a:spcBef>
                        <a:spcAft>
                          <a:spcPts val="0"/>
                        </a:spcAft>
                        <a:buClr>
                          <a:schemeClr val="dk1"/>
                        </a:buClr>
                        <a:buSzPts val="1600"/>
                        <a:buFont typeface="Calibri"/>
                        <a:buNone/>
                      </a:pPr>
                      <a:r>
                        <a:rPr lang="en" sz="1600" u="none" cap="none" strike="noStrike"/>
                        <a:t>Resource (abbr.) [API version]</a:t>
                      </a:r>
                      <a:endParaRPr sz="1600" u="none" cap="none" strike="noStrike"/>
                    </a:p>
                  </a:txBody>
                  <a:tcPr marT="91425" marB="91425" marR="91425" marL="91425">
                    <a:solidFill>
                      <a:srgbClr val="EFEFEF"/>
                    </a:solidFill>
                  </a:tcPr>
                </a:tc>
                <a:tc>
                  <a:txBody>
                    <a:bodyPr/>
                    <a:lstStyle/>
                    <a:p>
                      <a:pPr indent="0" lvl="0" marL="0" marR="0" rtl="0" algn="l">
                        <a:spcBef>
                          <a:spcPts val="0"/>
                        </a:spcBef>
                        <a:spcAft>
                          <a:spcPts val="0"/>
                        </a:spcAft>
                        <a:buClr>
                          <a:schemeClr val="dk1"/>
                        </a:buClr>
                        <a:buSzPts val="1600"/>
                        <a:buFont typeface="Calibri"/>
                        <a:buNone/>
                      </a:pPr>
                      <a:r>
                        <a:rPr lang="en" sz="1600" u="none" cap="none" strike="noStrike"/>
                        <a:t>Description</a:t>
                      </a:r>
                      <a:endParaRPr sz="1600" u="none" cap="none" strike="noStrike"/>
                    </a:p>
                  </a:txBody>
                  <a:tcPr marT="91425" marB="91425" marR="91425" marL="91425">
                    <a:solidFill>
                      <a:srgbClr val="EFEFEF"/>
                    </a:solidFill>
                  </a:tcPr>
                </a:tc>
              </a:tr>
              <a:tr h="1828775">
                <a:tc>
                  <a:txBody>
                    <a:bodyPr/>
                    <a:lstStyle/>
                    <a:p>
                      <a:pPr indent="0" lvl="0" marL="0" marR="0" rtl="0" algn="l">
                        <a:spcBef>
                          <a:spcPts val="0"/>
                        </a:spcBef>
                        <a:spcAft>
                          <a:spcPts val="0"/>
                        </a:spcAft>
                        <a:buClr>
                          <a:schemeClr val="dk1"/>
                        </a:buClr>
                        <a:buSzPts val="1600"/>
                        <a:buFont typeface="Calibri"/>
                        <a:buNone/>
                      </a:pPr>
                      <a:r>
                        <a:rPr lang="en" sz="1600" u="none" cap="none" strike="noStrike"/>
                        <a:t>Scaling</a:t>
                      </a:r>
                      <a:endParaRPr sz="1600" u="none" cap="none" strike="noStrike"/>
                    </a:p>
                  </a:txBody>
                  <a:tcPr marT="91425" marB="91425" marR="91425" marL="91425"/>
                </a:tc>
                <a:tc>
                  <a:txBody>
                    <a:bodyPr/>
                    <a:lstStyle/>
                    <a:p>
                      <a:pPr indent="0" lvl="0" marL="0" marR="0" rtl="0" algn="l">
                        <a:spcBef>
                          <a:spcPts val="0"/>
                        </a:spcBef>
                        <a:spcAft>
                          <a:spcPts val="0"/>
                        </a:spcAft>
                        <a:buClr>
                          <a:schemeClr val="dk1"/>
                        </a:buClr>
                        <a:buSzPts val="1600"/>
                        <a:buFont typeface="Calibri"/>
                        <a:buNone/>
                      </a:pPr>
                      <a:r>
                        <a:rPr lang="en" sz="1600" u="none" cap="none" strike="noStrike"/>
                        <a:t>HorizontalPodAutoscaler (hpa) [autoscaling/v2beta1**]</a:t>
                      </a:r>
                      <a:br>
                        <a:rPr lang="en" sz="1600" u="none" cap="none" strike="noStrike"/>
                      </a:br>
                      <a:br>
                        <a:rPr lang="en" sz="1600" u="none" cap="none" strike="noStrike"/>
                      </a:br>
                      <a:endParaRPr sz="1600" u="none" cap="none" strike="noStrike"/>
                    </a:p>
                    <a:p>
                      <a:pPr indent="0" lvl="0" marL="0" marR="0" rtl="0" algn="l">
                        <a:spcBef>
                          <a:spcPts val="0"/>
                        </a:spcBef>
                        <a:spcAft>
                          <a:spcPts val="0"/>
                        </a:spcAft>
                        <a:buClr>
                          <a:schemeClr val="dk1"/>
                        </a:buClr>
                        <a:buSzPts val="1600"/>
                        <a:buFont typeface="Calibri"/>
                        <a:buNone/>
                      </a:pPr>
                      <a:r>
                        <a:rPr lang="en" sz="1600" u="none" cap="none" strike="noStrike"/>
                        <a:t>PodDisruptionBudget (pdb) [policy/v1beta1]</a:t>
                      </a:r>
                      <a:endParaRPr b="1" sz="1600" u="none" cap="none" strike="noStrike"/>
                    </a:p>
                  </a:txBody>
                  <a:tcPr marT="91425" marB="91425" marR="91425" marL="91425"/>
                </a:tc>
                <a:tc>
                  <a:txBody>
                    <a:bodyPr/>
                    <a:lstStyle/>
                    <a:p>
                      <a:pPr indent="0" lvl="0" marL="0" marR="0" rtl="0" algn="l">
                        <a:spcBef>
                          <a:spcPts val="0"/>
                        </a:spcBef>
                        <a:spcAft>
                          <a:spcPts val="0"/>
                        </a:spcAft>
                        <a:buClr>
                          <a:schemeClr val="dk1"/>
                        </a:buClr>
                        <a:buSzPts val="1600"/>
                        <a:buFont typeface="Calibri"/>
                        <a:buNone/>
                      </a:pPr>
                      <a:r>
                        <a:rPr lang="en" sz="1600" u="none" cap="none" strike="noStrike"/>
                        <a:t>Automatically scales number of pod replicas based on CPU usage or another metric</a:t>
                      </a:r>
                      <a:endParaRPr sz="1600" u="none" cap="none" strike="noStrike"/>
                    </a:p>
                    <a:p>
                      <a:pPr indent="0" lvl="0" marL="0" marR="0" rtl="0" algn="l">
                        <a:spcBef>
                          <a:spcPts val="0"/>
                        </a:spcBef>
                        <a:spcAft>
                          <a:spcPts val="0"/>
                        </a:spcAft>
                        <a:buClr>
                          <a:schemeClr val="dk1"/>
                        </a:buClr>
                        <a:buSzPts val="1600"/>
                        <a:buFont typeface="Calibri"/>
                        <a:buNone/>
                      </a:pPr>
                      <a:r>
                        <a:t/>
                      </a:r>
                      <a:endParaRPr sz="1600" u="none" cap="none" strike="noStrike"/>
                    </a:p>
                    <a:p>
                      <a:pPr indent="0" lvl="0" marL="0" marR="0" rtl="0" algn="l">
                        <a:spcBef>
                          <a:spcPts val="0"/>
                        </a:spcBef>
                        <a:spcAft>
                          <a:spcPts val="0"/>
                        </a:spcAft>
                        <a:buClr>
                          <a:schemeClr val="dk1"/>
                        </a:buClr>
                        <a:buSzPts val="1600"/>
                        <a:buFont typeface="Calibri"/>
                        <a:buNone/>
                      </a:pPr>
                      <a:r>
                        <a:t/>
                      </a:r>
                      <a:endParaRPr sz="1600" u="none" cap="none" strike="noStrike"/>
                    </a:p>
                    <a:p>
                      <a:pPr indent="0" lvl="0" marL="0" marR="0" rtl="0" algn="l">
                        <a:spcBef>
                          <a:spcPts val="0"/>
                        </a:spcBef>
                        <a:spcAft>
                          <a:spcPts val="0"/>
                        </a:spcAft>
                        <a:buClr>
                          <a:schemeClr val="dk1"/>
                        </a:buClr>
                        <a:buSzPts val="1600"/>
                        <a:buFont typeface="Calibri"/>
                        <a:buNone/>
                      </a:pPr>
                      <a:r>
                        <a:rPr lang="en" sz="1600" u="none" cap="none" strike="noStrike"/>
                        <a:t>Defines the minimum number of pods that must remain running when evacuating nodes</a:t>
                      </a:r>
                      <a:endParaRPr sz="1600" u="none" cap="none" strike="noStrike"/>
                    </a:p>
                  </a:txBody>
                  <a:tcPr marT="91425" marB="91425" marR="91425" marL="91425"/>
                </a:tc>
              </a:tr>
              <a:tr h="1554450">
                <a:tc>
                  <a:txBody>
                    <a:bodyPr/>
                    <a:lstStyle/>
                    <a:p>
                      <a:pPr indent="0" lvl="0" marL="0" marR="0" rtl="0" algn="l">
                        <a:spcBef>
                          <a:spcPts val="0"/>
                        </a:spcBef>
                        <a:spcAft>
                          <a:spcPts val="0"/>
                        </a:spcAft>
                        <a:buClr>
                          <a:schemeClr val="dk1"/>
                        </a:buClr>
                        <a:buSzPts val="1600"/>
                        <a:buFont typeface="Calibri"/>
                        <a:buNone/>
                      </a:pPr>
                      <a:r>
                        <a:rPr lang="en" sz="1600" u="none" cap="none" strike="noStrike"/>
                        <a:t>Resources</a:t>
                      </a:r>
                      <a:endParaRPr sz="1600" u="none" cap="none" strike="noStrike"/>
                    </a:p>
                  </a:txBody>
                  <a:tcPr marT="91425" marB="91425" marR="91425" marL="91425"/>
                </a:tc>
                <a:tc>
                  <a:txBody>
                    <a:bodyPr/>
                    <a:lstStyle/>
                    <a:p>
                      <a:pPr indent="0" lvl="0" marL="0" marR="0" rtl="0" algn="l">
                        <a:spcBef>
                          <a:spcPts val="0"/>
                        </a:spcBef>
                        <a:spcAft>
                          <a:spcPts val="0"/>
                        </a:spcAft>
                        <a:buClr>
                          <a:schemeClr val="dk1"/>
                        </a:buClr>
                        <a:buSzPts val="1600"/>
                        <a:buFont typeface="Calibri"/>
                        <a:buNone/>
                      </a:pPr>
                      <a:r>
                        <a:rPr lang="en" sz="1600" u="none" cap="none" strike="noStrike"/>
                        <a:t>LimitRange (limits) [v1]</a:t>
                      </a:r>
                      <a:endParaRPr sz="1600" u="none" cap="none" strike="noStrike"/>
                    </a:p>
                    <a:p>
                      <a:pPr indent="0" lvl="0" marL="0" marR="0" rtl="0" algn="l">
                        <a:spcBef>
                          <a:spcPts val="0"/>
                        </a:spcBef>
                        <a:spcAft>
                          <a:spcPts val="0"/>
                        </a:spcAft>
                        <a:buClr>
                          <a:schemeClr val="dk1"/>
                        </a:buClr>
                        <a:buSzPts val="1600"/>
                        <a:buFont typeface="Calibri"/>
                        <a:buNone/>
                      </a:pPr>
                      <a:r>
                        <a:t/>
                      </a:r>
                      <a:endParaRPr sz="1600" u="none" cap="none" strike="noStrike"/>
                    </a:p>
                    <a:p>
                      <a:pPr indent="0" lvl="0" marL="0" marR="0" rtl="0" algn="l">
                        <a:spcBef>
                          <a:spcPts val="0"/>
                        </a:spcBef>
                        <a:spcAft>
                          <a:spcPts val="0"/>
                        </a:spcAft>
                        <a:buClr>
                          <a:schemeClr val="dk1"/>
                        </a:buClr>
                        <a:buSzPts val="1600"/>
                        <a:buFont typeface="Calibri"/>
                        <a:buNone/>
                      </a:pPr>
                      <a:r>
                        <a:t/>
                      </a:r>
                      <a:endParaRPr sz="1600" u="none" cap="none" strike="noStrike"/>
                    </a:p>
                    <a:p>
                      <a:pPr indent="0" lvl="0" marL="0" marR="0" rtl="0" algn="l">
                        <a:spcBef>
                          <a:spcPts val="0"/>
                        </a:spcBef>
                        <a:spcAft>
                          <a:spcPts val="0"/>
                        </a:spcAft>
                        <a:buClr>
                          <a:schemeClr val="dk1"/>
                        </a:buClr>
                        <a:buSzPts val="1600"/>
                        <a:buFont typeface="Calibri"/>
                        <a:buNone/>
                      </a:pPr>
                      <a:r>
                        <a:rPr lang="en" sz="1600" u="none" cap="none" strike="noStrike"/>
                        <a:t>ResourceQuota (quota) [v1]</a:t>
                      </a:r>
                      <a:endParaRPr sz="1600" u="none" cap="none" strike="noStrike"/>
                    </a:p>
                  </a:txBody>
                  <a:tcPr marT="91425" marB="91425" marR="91425" marL="91425"/>
                </a:tc>
                <a:tc>
                  <a:txBody>
                    <a:bodyPr/>
                    <a:lstStyle/>
                    <a:p>
                      <a:pPr indent="0" lvl="0" marL="0" marR="0" rtl="0" algn="l">
                        <a:spcBef>
                          <a:spcPts val="0"/>
                        </a:spcBef>
                        <a:spcAft>
                          <a:spcPts val="0"/>
                        </a:spcAft>
                        <a:buClr>
                          <a:schemeClr val="dk1"/>
                        </a:buClr>
                        <a:buSzPts val="1600"/>
                        <a:buFont typeface="Calibri"/>
                        <a:buNone/>
                      </a:pPr>
                      <a:r>
                        <a:rPr lang="en" sz="1600" u="none" cap="none" strike="noStrike"/>
                        <a:t>Defines the min, max, default limits, and default requests for pods in a namespace</a:t>
                      </a:r>
                      <a:br>
                        <a:rPr lang="en" sz="1600" u="none" cap="none" strike="noStrike"/>
                      </a:br>
                      <a:endParaRPr sz="1600" u="none" cap="none" strike="noStrike"/>
                    </a:p>
                    <a:p>
                      <a:pPr indent="0" lvl="0" marL="0" marR="0" rtl="0" algn="l">
                        <a:spcBef>
                          <a:spcPts val="0"/>
                        </a:spcBef>
                        <a:spcAft>
                          <a:spcPts val="0"/>
                        </a:spcAft>
                        <a:buClr>
                          <a:schemeClr val="dk1"/>
                        </a:buClr>
                        <a:buSzPts val="1600"/>
                        <a:buFont typeface="Calibri"/>
                        <a:buNone/>
                      </a:pPr>
                      <a:r>
                        <a:rPr lang="en" sz="1600" u="none" cap="none" strike="noStrike"/>
                        <a:t>Defines the amount of computational resources available to pods in the namespace</a:t>
                      </a:r>
                      <a:endParaRPr sz="1600" u="none" cap="none" strike="noStrike"/>
                    </a:p>
                  </a:txBody>
                  <a:tcPr marT="91425" marB="91425" marR="91425" marL="91425"/>
                </a:tc>
              </a:tr>
              <a:tr h="2651725">
                <a:tc>
                  <a:txBody>
                    <a:bodyPr/>
                    <a:lstStyle/>
                    <a:p>
                      <a:pPr indent="0" lvl="0" marL="0" marR="0" rtl="0" algn="l">
                        <a:spcBef>
                          <a:spcPts val="0"/>
                        </a:spcBef>
                        <a:spcAft>
                          <a:spcPts val="0"/>
                        </a:spcAft>
                        <a:buClr>
                          <a:schemeClr val="dk1"/>
                        </a:buClr>
                        <a:buSzPts val="1600"/>
                        <a:buFont typeface="Calibri"/>
                        <a:buNone/>
                      </a:pPr>
                      <a:r>
                        <a:rPr lang="en" sz="1600" u="none" cap="none" strike="noStrike"/>
                        <a:t>Cluster state</a:t>
                      </a:r>
                      <a:endParaRPr sz="1600" u="none" cap="none" strike="noStrike"/>
                    </a:p>
                  </a:txBody>
                  <a:tcPr marT="91425" marB="91425" marR="91425" marL="91425"/>
                </a:tc>
                <a:tc>
                  <a:txBody>
                    <a:bodyPr/>
                    <a:lstStyle/>
                    <a:p>
                      <a:pPr indent="0" lvl="0" marL="0" marR="0" rtl="0" algn="l">
                        <a:spcBef>
                          <a:spcPts val="0"/>
                        </a:spcBef>
                        <a:spcAft>
                          <a:spcPts val="0"/>
                        </a:spcAft>
                        <a:buClr>
                          <a:schemeClr val="dk1"/>
                        </a:buClr>
                        <a:buSzPts val="1600"/>
                        <a:buFont typeface="Calibri"/>
                        <a:buNone/>
                      </a:pPr>
                      <a:r>
                        <a:rPr lang="en" sz="1600" u="none" cap="none" strike="noStrike"/>
                        <a:t>Node* (no) [v1]</a:t>
                      </a:r>
                      <a:br>
                        <a:rPr lang="en" sz="1600" u="none" cap="none" strike="noStrike"/>
                      </a:br>
                      <a:endParaRPr sz="1600" u="none" cap="none" strike="noStrike"/>
                    </a:p>
                    <a:p>
                      <a:pPr indent="0" lvl="0" marL="0" marR="0" rtl="0" algn="l">
                        <a:spcBef>
                          <a:spcPts val="0"/>
                        </a:spcBef>
                        <a:spcAft>
                          <a:spcPts val="0"/>
                        </a:spcAft>
                        <a:buClr>
                          <a:schemeClr val="dk1"/>
                        </a:buClr>
                        <a:buSzPts val="1600"/>
                        <a:buFont typeface="Calibri"/>
                        <a:buNone/>
                      </a:pPr>
                      <a:r>
                        <a:rPr lang="en" sz="1600" u="none" cap="none" strike="noStrike"/>
                        <a:t>Cluster* [federation/v1beta1] </a:t>
                      </a:r>
                      <a:br>
                        <a:rPr lang="en" sz="1600" u="none" cap="none" strike="noStrike"/>
                      </a:br>
                      <a:br>
                        <a:rPr lang="en" sz="1600" u="none" cap="none" strike="noStrike"/>
                      </a:br>
                      <a:r>
                        <a:rPr lang="en" sz="1600" u="none" cap="none" strike="noStrike"/>
                        <a:t>ComponentStatus* (cs) [v1] </a:t>
                      </a:r>
                      <a:br>
                        <a:rPr lang="en" sz="1600" u="none" cap="none" strike="noStrike"/>
                      </a:br>
                      <a:br>
                        <a:rPr lang="en" sz="1600" u="none" cap="none" strike="noStrike"/>
                      </a:br>
                      <a:r>
                        <a:rPr lang="en" sz="1600" u="none" cap="none" strike="noStrike"/>
                        <a:t>Event (ev) [v1]</a:t>
                      </a:r>
                      <a:endParaRPr sz="1600" u="none" cap="none" strike="noStrike"/>
                    </a:p>
                  </a:txBody>
                  <a:tcPr marT="91425" marB="91425" marR="91425" marL="91425"/>
                </a:tc>
                <a:tc>
                  <a:txBody>
                    <a:bodyPr/>
                    <a:lstStyle/>
                    <a:p>
                      <a:pPr indent="0" lvl="0" marL="0" marR="0" rtl="0" algn="l">
                        <a:spcBef>
                          <a:spcPts val="0"/>
                        </a:spcBef>
                        <a:spcAft>
                          <a:spcPts val="0"/>
                        </a:spcAft>
                        <a:buClr>
                          <a:schemeClr val="dk1"/>
                        </a:buClr>
                        <a:buSzPts val="1600"/>
                        <a:buFont typeface="Calibri"/>
                        <a:buNone/>
                      </a:pPr>
                      <a:r>
                        <a:rPr lang="en" sz="1600" u="none" cap="none" strike="noStrike"/>
                        <a:t>Represents a Kubernetes worker node</a:t>
                      </a:r>
                      <a:endParaRPr sz="1600" u="none" cap="none" strike="noStrike"/>
                    </a:p>
                    <a:p>
                      <a:pPr indent="0" lvl="0" marL="0" marR="0" rtl="0" algn="l">
                        <a:spcBef>
                          <a:spcPts val="0"/>
                        </a:spcBef>
                        <a:spcAft>
                          <a:spcPts val="0"/>
                        </a:spcAft>
                        <a:buClr>
                          <a:schemeClr val="dk1"/>
                        </a:buClr>
                        <a:buSzPts val="1600"/>
                        <a:buFont typeface="Calibri"/>
                        <a:buNone/>
                      </a:pPr>
                      <a:r>
                        <a:t/>
                      </a:r>
                      <a:endParaRPr sz="1600" u="none" cap="none" strike="noStrike"/>
                    </a:p>
                    <a:p>
                      <a:pPr indent="0" lvl="0" marL="0" marR="0" rtl="0" algn="l">
                        <a:spcBef>
                          <a:spcPts val="0"/>
                        </a:spcBef>
                        <a:spcAft>
                          <a:spcPts val="0"/>
                        </a:spcAft>
                        <a:buClr>
                          <a:schemeClr val="dk1"/>
                        </a:buClr>
                        <a:buSzPts val="1600"/>
                        <a:buFont typeface="Calibri"/>
                        <a:buNone/>
                      </a:pPr>
                      <a:r>
                        <a:rPr lang="en" sz="1600" u="none" cap="none" strike="noStrike"/>
                        <a:t>A Kubernetes cluster (used in cluster federation) </a:t>
                      </a:r>
                      <a:endParaRPr sz="1600" u="none" cap="none" strike="noStrike"/>
                    </a:p>
                    <a:p>
                      <a:pPr indent="0" lvl="0" marL="0" marR="0" rtl="0" algn="l">
                        <a:spcBef>
                          <a:spcPts val="0"/>
                        </a:spcBef>
                        <a:spcAft>
                          <a:spcPts val="0"/>
                        </a:spcAft>
                        <a:buClr>
                          <a:schemeClr val="dk1"/>
                        </a:buClr>
                        <a:buSzPts val="1600"/>
                        <a:buFont typeface="Calibri"/>
                        <a:buNone/>
                      </a:pPr>
                      <a:r>
                        <a:t/>
                      </a:r>
                      <a:endParaRPr sz="1600" u="none" cap="none" strike="noStrike"/>
                    </a:p>
                    <a:p>
                      <a:pPr indent="0" lvl="0" marL="0" marR="0" rtl="0" algn="l">
                        <a:spcBef>
                          <a:spcPts val="0"/>
                        </a:spcBef>
                        <a:spcAft>
                          <a:spcPts val="0"/>
                        </a:spcAft>
                        <a:buClr>
                          <a:schemeClr val="dk1"/>
                        </a:buClr>
                        <a:buSzPts val="1600"/>
                        <a:buFont typeface="Calibri"/>
                        <a:buNone/>
                      </a:pPr>
                      <a:r>
                        <a:rPr lang="en" sz="1600" u="none" cap="none" strike="noStrike"/>
                        <a:t>Status of a Control Plane component</a:t>
                      </a:r>
                      <a:endParaRPr sz="1600" u="none" cap="none" strike="noStrike"/>
                    </a:p>
                    <a:p>
                      <a:pPr indent="0" lvl="0" marL="0" marR="0" rtl="0" algn="l">
                        <a:spcBef>
                          <a:spcPts val="0"/>
                        </a:spcBef>
                        <a:spcAft>
                          <a:spcPts val="0"/>
                        </a:spcAft>
                        <a:buClr>
                          <a:schemeClr val="dk1"/>
                        </a:buClr>
                        <a:buSzPts val="1600"/>
                        <a:buFont typeface="Calibri"/>
                        <a:buNone/>
                      </a:pPr>
                      <a:r>
                        <a:t/>
                      </a:r>
                      <a:endParaRPr sz="1600" u="none" cap="none" strike="noStrike"/>
                    </a:p>
                    <a:p>
                      <a:pPr indent="0" lvl="0" marL="0" marR="0" rtl="0" algn="l">
                        <a:spcBef>
                          <a:spcPts val="0"/>
                        </a:spcBef>
                        <a:spcAft>
                          <a:spcPts val="0"/>
                        </a:spcAft>
                        <a:buClr>
                          <a:schemeClr val="dk1"/>
                        </a:buClr>
                        <a:buSzPts val="1600"/>
                        <a:buFont typeface="Calibri"/>
                        <a:buNone/>
                      </a:pPr>
                      <a:r>
                        <a:rPr lang="en" sz="1600" u="none" cap="none" strike="noStrike"/>
                        <a:t>A report of something that occurred in the cluster</a:t>
                      </a:r>
                      <a:endParaRPr sz="1600" u="none" cap="none" strike="noStrike"/>
                    </a:p>
                  </a:txBody>
                  <a:tcPr marT="91425" marB="91425" marR="91425" marL="91425"/>
                </a:tc>
              </a:tr>
            </a:tbl>
          </a:graphicData>
        </a:graphic>
      </p:graphicFrame>
      <p:sp>
        <p:nvSpPr>
          <p:cNvPr id="339" name="Google Shape;339;p46"/>
          <p:cNvSpPr txBox="1"/>
          <p:nvPr/>
        </p:nvSpPr>
        <p:spPr>
          <a:xfrm>
            <a:off x="10050" y="6000750"/>
            <a:ext cx="9123900" cy="4152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Kubernetes in Action book by</a:t>
            </a:r>
            <a:r>
              <a:rPr lang="en" sz="1800" u="sng">
                <a:solidFill>
                  <a:schemeClr val="hlink"/>
                </a:solidFill>
                <a:latin typeface="Calibri"/>
                <a:ea typeface="Calibri"/>
                <a:cs typeface="Calibri"/>
                <a:sym typeface="Calibri"/>
                <a:hlinkClick r:id="rId4"/>
              </a:rPr>
              <a:t> </a:t>
            </a:r>
            <a:r>
              <a:rPr lang="en" sz="1000" u="sng">
                <a:solidFill>
                  <a:schemeClr val="hlink"/>
                </a:solidFill>
                <a:latin typeface="Calibri"/>
                <a:ea typeface="Calibri"/>
                <a:cs typeface="Calibri"/>
                <a:sym typeface="Calibri"/>
                <a:hlinkClick r:id="rId5"/>
              </a:rPr>
              <a:t>Marko Lukša</a:t>
            </a:r>
            <a:endParaRPr b="1" sz="1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4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graphicFrame>
        <p:nvGraphicFramePr>
          <p:cNvPr id="346" name="Google Shape;346;p47"/>
          <p:cNvGraphicFramePr/>
          <p:nvPr/>
        </p:nvGraphicFramePr>
        <p:xfrm>
          <a:off x="18600" y="1313323"/>
          <a:ext cx="3000000" cy="3000000"/>
        </p:xfrm>
        <a:graphic>
          <a:graphicData uri="http://schemas.openxmlformats.org/drawingml/2006/table">
            <a:tbl>
              <a:tblPr>
                <a:noFill/>
                <a:tableStyleId>{7A142DAB-3AB3-475E-A7EA-54E9054D6644}</a:tableStyleId>
              </a:tblPr>
              <a:tblGrid>
                <a:gridCol w="1038900"/>
                <a:gridCol w="3245775"/>
                <a:gridCol w="4839225"/>
              </a:tblGrid>
              <a:tr h="392725">
                <a:tc>
                  <a:txBody>
                    <a:bodyPr/>
                    <a:lstStyle/>
                    <a:p>
                      <a:pPr indent="0" lvl="0" marL="0" marR="0" rtl="0" algn="l">
                        <a:spcBef>
                          <a:spcPts val="0"/>
                        </a:spcBef>
                        <a:spcAft>
                          <a:spcPts val="0"/>
                        </a:spcAft>
                        <a:buClr>
                          <a:schemeClr val="dk1"/>
                        </a:buClr>
                        <a:buSzPts val="1800"/>
                        <a:buFont typeface="Calibri"/>
                        <a:buNone/>
                      </a:pPr>
                      <a:r>
                        <a:t/>
                      </a:r>
                      <a:endParaRPr sz="1800" u="none" cap="none" strike="noStrike"/>
                    </a:p>
                  </a:txBody>
                  <a:tcPr marT="91425" marB="91425" marR="91425" marL="91425">
                    <a:solidFill>
                      <a:srgbClr val="EFEFEF"/>
                    </a:solidFill>
                  </a:tcPr>
                </a:tc>
                <a:tc>
                  <a:txBody>
                    <a:bodyPr/>
                    <a:lstStyle/>
                    <a:p>
                      <a:pPr indent="0" lvl="0" marL="0" marR="0" rtl="0" algn="l">
                        <a:spcBef>
                          <a:spcPts val="0"/>
                        </a:spcBef>
                        <a:spcAft>
                          <a:spcPts val="0"/>
                        </a:spcAft>
                        <a:buClr>
                          <a:schemeClr val="dk1"/>
                        </a:buClr>
                        <a:buSzPts val="1800"/>
                        <a:buFont typeface="Calibri"/>
                        <a:buNone/>
                      </a:pPr>
                      <a:r>
                        <a:rPr lang="en" sz="1800" u="none" cap="none" strike="noStrike"/>
                        <a:t>Resource (abbr.) [API version]</a:t>
                      </a:r>
                      <a:endParaRPr sz="1800" u="none" cap="none" strike="noStrike"/>
                    </a:p>
                  </a:txBody>
                  <a:tcPr marT="91425" marB="91425" marR="91425" marL="91425">
                    <a:solidFill>
                      <a:srgbClr val="EFEFEF"/>
                    </a:solidFill>
                  </a:tcPr>
                </a:tc>
                <a:tc>
                  <a:txBody>
                    <a:bodyPr/>
                    <a:lstStyle/>
                    <a:p>
                      <a:pPr indent="0" lvl="0" marL="0" marR="0" rtl="0" algn="l">
                        <a:spcBef>
                          <a:spcPts val="0"/>
                        </a:spcBef>
                        <a:spcAft>
                          <a:spcPts val="0"/>
                        </a:spcAft>
                        <a:buClr>
                          <a:schemeClr val="dk1"/>
                        </a:buClr>
                        <a:buSzPts val="1800"/>
                        <a:buFont typeface="Calibri"/>
                        <a:buNone/>
                      </a:pPr>
                      <a:r>
                        <a:rPr lang="en" sz="1800" u="none" cap="none" strike="noStrike"/>
                        <a:t>Description</a:t>
                      </a:r>
                      <a:endParaRPr sz="1800" u="none" cap="none" strike="noStrike"/>
                    </a:p>
                  </a:txBody>
                  <a:tcPr marT="91425" marB="91425" marR="91425" marL="91425">
                    <a:solidFill>
                      <a:srgbClr val="EFEFEF"/>
                    </a:solidFill>
                  </a:tcPr>
                </a:tc>
              </a:tr>
              <a:tr h="4742475">
                <a:tc>
                  <a:txBody>
                    <a:bodyPr/>
                    <a:lstStyle/>
                    <a:p>
                      <a:pPr indent="0" lvl="0" marL="0" marR="0" rtl="0" algn="l">
                        <a:spcBef>
                          <a:spcPts val="0"/>
                        </a:spcBef>
                        <a:spcAft>
                          <a:spcPts val="0"/>
                        </a:spcAft>
                        <a:buClr>
                          <a:schemeClr val="dk1"/>
                        </a:buClr>
                        <a:buSzPts val="1800"/>
                        <a:buFont typeface="Calibri"/>
                        <a:buNone/>
                      </a:pPr>
                      <a:r>
                        <a:rPr lang="en" sz="1800" u="none" cap="none" strike="noStrike"/>
                        <a:t>Security</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ServiceAccount (sa) [v1]</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Role [rbac.authorization.k8s.io/v1]</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br>
                        <a:rPr lang="en" sz="1800" u="none" cap="none" strike="noStrike"/>
                      </a:br>
                      <a:r>
                        <a:rPr lang="en" sz="1800" u="none" cap="none" strike="noStrike"/>
                        <a:t>ClusterRole*</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[rbac.authorization.k8s.io/v1]</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RoleBinding</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[rbac.authorization.k8s.io/v1]</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ClusterRoleBinding*</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[rbac.authorization.k8s.io/v1]</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PodSecurityPolicy* (psp) [extensions/v1beta1]</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NetworkPolicy (netpol) [networking.k8s.io/v1]</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CertificateSigningRequest* (csr) [certificates.k8s.io/v1beta1]</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An account used by apps running in pods</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p>
                      <a:pPr indent="0" lvl="0" marL="0" marR="0" rtl="0" algn="l">
                        <a:spcBef>
                          <a:spcPts val="0"/>
                        </a:spcBef>
                        <a:spcAft>
                          <a:spcPts val="0"/>
                        </a:spcAft>
                        <a:buClr>
                          <a:schemeClr val="dk1"/>
                        </a:buClr>
                        <a:buSzPts val="1800"/>
                        <a:buFont typeface="Calibri"/>
                        <a:buNone/>
                      </a:pPr>
                      <a:r>
                        <a:rPr lang="en" sz="1800" u="none" cap="none" strike="noStrike"/>
                        <a:t>Defines which actions a subject may perform on which resources (per namespace)</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Like Role, but for cluster-level resources or to grant access to resources across all namespaces</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Defines who can perform the actions defined in a Role or ClusterRole (within a namespace)</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Like RoleBinding, but across all namespaces</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br>
                        <a:rPr lang="en" sz="1800" u="none" cap="none" strike="noStrike"/>
                      </a:br>
                      <a:r>
                        <a:rPr lang="en" sz="1800" u="none" cap="none" strike="noStrike"/>
                        <a:t>A cluster-level resource that defines which security- sensitive features pods can use</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Isolates the network between pods by specifying which pods can connect to each other</a:t>
                      </a:r>
                      <a:endParaRPr sz="1800" u="none" cap="none" strike="noStrike"/>
                    </a:p>
                    <a:p>
                      <a:pPr indent="0" lvl="0" marL="0" marR="0" rtl="0" algn="l">
                        <a:spcBef>
                          <a:spcPts val="0"/>
                        </a:spcBef>
                        <a:spcAft>
                          <a:spcPts val="0"/>
                        </a:spcAft>
                        <a:buClr>
                          <a:schemeClr val="dk1"/>
                        </a:buClr>
                        <a:buSzPts val="1800"/>
                        <a:buFont typeface="Calibri"/>
                        <a:buNone/>
                      </a:pPr>
                      <a:br>
                        <a:rPr lang="en" sz="1800" u="none" cap="none" strike="noStrike"/>
                      </a:br>
                      <a:r>
                        <a:rPr lang="en" sz="1800" u="none" cap="none" strike="noStrike"/>
                        <a:t>A request for signing a public key certificate</a:t>
                      </a:r>
                      <a:endParaRPr sz="1800" u="none" cap="none" strike="noStrike"/>
                    </a:p>
                    <a:p>
                      <a:pPr indent="0" lvl="0" marL="0" marR="0" rtl="0" algn="l">
                        <a:spcBef>
                          <a:spcPts val="0"/>
                        </a:spcBef>
                        <a:spcAft>
                          <a:spcPts val="0"/>
                        </a:spcAft>
                        <a:buClr>
                          <a:schemeClr val="dk1"/>
                        </a:buClr>
                        <a:buSzPts val="1800"/>
                        <a:buFont typeface="Calibri"/>
                        <a:buNone/>
                      </a:pPr>
                      <a:r>
                        <a:t/>
                      </a:r>
                      <a:endParaRPr sz="1800" u="none" cap="none" strike="noStrike"/>
                    </a:p>
                  </a:txBody>
                  <a:tcPr marT="91425" marB="91425" marR="91425" marL="91425"/>
                </a:tc>
              </a:tr>
              <a:tr h="1207875">
                <a:tc>
                  <a:txBody>
                    <a:bodyPr/>
                    <a:lstStyle/>
                    <a:p>
                      <a:pPr indent="0" lvl="0" marL="0" marR="0" rtl="0" algn="l">
                        <a:spcBef>
                          <a:spcPts val="0"/>
                        </a:spcBef>
                        <a:spcAft>
                          <a:spcPts val="0"/>
                        </a:spcAft>
                        <a:buClr>
                          <a:schemeClr val="dk1"/>
                        </a:buClr>
                        <a:buSzPts val="1800"/>
                        <a:buFont typeface="Calibri"/>
                        <a:buNone/>
                      </a:pPr>
                      <a:r>
                        <a:rPr lang="en" sz="1800" u="none" cap="none" strike="noStrike"/>
                        <a:t>Ext.</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CustomResourceDefinition* (crd) [apiextensions.k8s.io/v1beta1]</a:t>
                      </a:r>
                      <a:endParaRPr sz="1800" u="none" cap="none" strike="noStrike"/>
                    </a:p>
                  </a:txBody>
                  <a:tcPr marT="91425" marB="91425" marR="91425" marL="91425"/>
                </a:tc>
                <a:tc>
                  <a:txBody>
                    <a:bodyPr/>
                    <a:lstStyle/>
                    <a:p>
                      <a:pPr indent="0" lvl="0" marL="0" marR="0" rtl="0" algn="l">
                        <a:spcBef>
                          <a:spcPts val="0"/>
                        </a:spcBef>
                        <a:spcAft>
                          <a:spcPts val="0"/>
                        </a:spcAft>
                        <a:buClr>
                          <a:schemeClr val="dk1"/>
                        </a:buClr>
                        <a:buSzPts val="1800"/>
                        <a:buFont typeface="Calibri"/>
                        <a:buNone/>
                      </a:pPr>
                      <a:r>
                        <a:rPr lang="en" sz="1800" u="none" cap="none" strike="noStrike"/>
                        <a:t>Defines a custom resource, allowing users to create instances of the custom resource</a:t>
                      </a:r>
                      <a:endParaRPr sz="1800" u="none" cap="none" strike="noStrike"/>
                    </a:p>
                  </a:txBody>
                  <a:tcPr marT="91425" marB="91425" marR="91425" marL="91425"/>
                </a:tc>
              </a:tr>
            </a:tbl>
          </a:graphicData>
        </a:graphic>
      </p:graphicFrame>
      <p:sp>
        <p:nvSpPr>
          <p:cNvPr id="347" name="Google Shape;347;p47"/>
          <p:cNvSpPr txBox="1"/>
          <p:nvPr/>
        </p:nvSpPr>
        <p:spPr>
          <a:xfrm>
            <a:off x="10050" y="8151875"/>
            <a:ext cx="9123900" cy="4152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Kubernetes in Action book by</a:t>
            </a:r>
            <a:r>
              <a:rPr lang="en" sz="1800" u="sng">
                <a:solidFill>
                  <a:schemeClr val="hlink"/>
                </a:solidFill>
                <a:latin typeface="Calibri"/>
                <a:ea typeface="Calibri"/>
                <a:cs typeface="Calibri"/>
                <a:sym typeface="Calibri"/>
                <a:hlinkClick r:id="rId4"/>
              </a:rPr>
              <a:t> </a:t>
            </a:r>
            <a:r>
              <a:rPr lang="en" sz="1000" u="sng">
                <a:solidFill>
                  <a:schemeClr val="hlink"/>
                </a:solidFill>
                <a:latin typeface="Calibri"/>
                <a:ea typeface="Calibri"/>
                <a:cs typeface="Calibri"/>
                <a:sym typeface="Calibri"/>
                <a:hlinkClick r:id="rId5"/>
              </a:rPr>
              <a:t>Marko Lukša</a:t>
            </a:r>
            <a:endParaRPr b="1" sz="16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4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pic>
        <p:nvPicPr>
          <p:cNvPr id="354" name="Google Shape;354;p48"/>
          <p:cNvPicPr preferRelativeResize="0"/>
          <p:nvPr/>
        </p:nvPicPr>
        <p:blipFill rotWithShape="1">
          <a:blip r:embed="rId3">
            <a:alphaModFix/>
          </a:blip>
          <a:srcRect b="0" l="0" r="0" t="0"/>
          <a:stretch/>
        </p:blipFill>
        <p:spPr>
          <a:xfrm>
            <a:off x="1534525" y="1318000"/>
            <a:ext cx="5601852" cy="4423500"/>
          </a:xfrm>
          <a:prstGeom prst="rect">
            <a:avLst/>
          </a:prstGeom>
          <a:noFill/>
          <a:ln>
            <a:noFill/>
          </a:ln>
        </p:spPr>
      </p:pic>
      <p:sp>
        <p:nvSpPr>
          <p:cNvPr id="355" name="Google Shape;355;p48"/>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4"/>
              </a:rPr>
              <a:t>Kubernetes effect by Bilgin Ibryam</a:t>
            </a:r>
            <a:endParaRPr sz="10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ctrTitle"/>
          </p:nvPr>
        </p:nvSpPr>
        <p:spPr>
          <a:xfrm>
            <a:off x="36750" y="2522650"/>
            <a:ext cx="9070500" cy="1882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3600"/>
              <a:buFont typeface="Calibri"/>
              <a:buNone/>
            </a:pPr>
            <a:r>
              <a:rPr lang="en" sz="3600"/>
              <a:t>Deployment and Release</a:t>
            </a:r>
            <a:br>
              <a:rPr lang="en" sz="3600"/>
            </a:br>
            <a:r>
              <a:rPr lang="en" sz="3600"/>
              <a:t>Strategy  </a:t>
            </a:r>
            <a:endParaRPr sz="3600"/>
          </a:p>
          <a:p>
            <a:pPr indent="0" lvl="0" marL="0" rtl="0" algn="l">
              <a:spcBef>
                <a:spcPts val="0"/>
              </a:spcBef>
              <a:spcAft>
                <a:spcPts val="0"/>
              </a:spcAft>
              <a:buClr>
                <a:schemeClr val="dk1"/>
              </a:buClr>
              <a:buSzPts val="3000"/>
              <a:buFont typeface="Calibri"/>
              <a:buNone/>
            </a:pPr>
            <a:r>
              <a:t/>
            </a:r>
            <a:endParaRPr sz="3000"/>
          </a:p>
          <a:p>
            <a:pPr indent="0" lvl="0" marL="0" rtl="0" algn="ctr">
              <a:spcBef>
                <a:spcPts val="0"/>
              </a:spcBef>
              <a:spcAft>
                <a:spcPts val="0"/>
              </a:spcAft>
              <a:buClr>
                <a:schemeClr val="dk1"/>
              </a:buClr>
              <a:buSzPts val="1000"/>
              <a:buFont typeface="Calibri"/>
              <a:buNone/>
            </a:pPr>
            <a:r>
              <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5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pic>
        <p:nvPicPr>
          <p:cNvPr id="367" name="Google Shape;367;p50"/>
          <p:cNvPicPr preferRelativeResize="0"/>
          <p:nvPr/>
        </p:nvPicPr>
        <p:blipFill rotWithShape="1">
          <a:blip r:embed="rId3">
            <a:alphaModFix/>
          </a:blip>
          <a:srcRect b="0" l="0" r="0" t="0"/>
          <a:stretch/>
        </p:blipFill>
        <p:spPr>
          <a:xfrm>
            <a:off x="1231939" y="1431125"/>
            <a:ext cx="6660025" cy="4213950"/>
          </a:xfrm>
          <a:prstGeom prst="rect">
            <a:avLst/>
          </a:prstGeom>
          <a:noFill/>
          <a:ln>
            <a:noFill/>
          </a:ln>
        </p:spPr>
      </p:pic>
      <p:sp>
        <p:nvSpPr>
          <p:cNvPr id="368" name="Google Shape;368;p50"/>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4"/>
              </a:rPr>
              <a:t>Kubernetes effect by Bilgin Ibryam</a:t>
            </a:r>
            <a:endParaRPr sz="10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5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375" name="Google Shape;375;p51"/>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Kubernetes Deployment Strategy Types</a:t>
            </a:r>
            <a:endParaRPr sz="1000">
              <a:solidFill>
                <a:schemeClr val="dk1"/>
              </a:solidFill>
              <a:latin typeface="Calibri"/>
              <a:ea typeface="Calibri"/>
              <a:cs typeface="Calibri"/>
              <a:sym typeface="Calibri"/>
            </a:endParaRPr>
          </a:p>
        </p:txBody>
      </p:sp>
      <p:pic>
        <p:nvPicPr>
          <p:cNvPr id="376" name="Google Shape;376;p51"/>
          <p:cNvPicPr preferRelativeResize="0"/>
          <p:nvPr/>
        </p:nvPicPr>
        <p:blipFill rotWithShape="1">
          <a:blip r:embed="rId4">
            <a:alphaModFix/>
          </a:blip>
          <a:srcRect b="0" l="0" r="0" t="0"/>
          <a:stretch/>
        </p:blipFill>
        <p:spPr>
          <a:xfrm>
            <a:off x="1595303" y="1424850"/>
            <a:ext cx="5953394" cy="41154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5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pic>
        <p:nvPicPr>
          <p:cNvPr id="383" name="Google Shape;383;p52"/>
          <p:cNvPicPr preferRelativeResize="0"/>
          <p:nvPr/>
        </p:nvPicPr>
        <p:blipFill rotWithShape="1">
          <a:blip r:embed="rId3">
            <a:alphaModFix/>
          </a:blip>
          <a:srcRect b="0" l="0" r="0" t="0"/>
          <a:stretch/>
        </p:blipFill>
        <p:spPr>
          <a:xfrm>
            <a:off x="243025" y="1347450"/>
            <a:ext cx="8749150" cy="3987525"/>
          </a:xfrm>
          <a:prstGeom prst="rect">
            <a:avLst/>
          </a:prstGeom>
          <a:noFill/>
          <a:ln>
            <a:noFill/>
          </a:ln>
        </p:spPr>
      </p:pic>
      <p:sp>
        <p:nvSpPr>
          <p:cNvPr id="384" name="Google Shape;384;p52"/>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4"/>
              </a:rPr>
              <a:t>Kubernetes effect by Bilgin Ibryam</a:t>
            </a:r>
            <a:endParaRPr sz="1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07" name="Google Shape;107;p17"/>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Other options:</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Rancher k3d / k3s </a:t>
            </a:r>
            <a:r>
              <a:rPr b="0" i="0" lang="en" sz="2400" u="sng" cap="none" strike="noStrike">
                <a:solidFill>
                  <a:schemeClr val="hlink"/>
                </a:solidFill>
                <a:latin typeface="Calibri"/>
                <a:ea typeface="Calibri"/>
                <a:cs typeface="Calibri"/>
                <a:sym typeface="Calibri"/>
                <a:hlinkClick r:id="rId3"/>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Rancher rke </a:t>
            </a:r>
            <a:r>
              <a:rPr b="0" i="0" lang="en" sz="2400" u="sng" cap="none" strike="noStrike">
                <a:solidFill>
                  <a:schemeClr val="hlink"/>
                </a:solidFill>
                <a:latin typeface="Calibri"/>
                <a:ea typeface="Calibri"/>
                <a:cs typeface="Calibri"/>
                <a:sym typeface="Calibri"/>
                <a:hlinkClick r:id="rId4"/>
              </a:rPr>
              <a:t>→</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Multipass Rancher </a:t>
            </a:r>
            <a:r>
              <a:rPr b="0" i="0" lang="en" sz="2400" u="sng" cap="none" strike="noStrike">
                <a:solidFill>
                  <a:schemeClr val="hlink"/>
                </a:solidFill>
                <a:latin typeface="Calibri"/>
                <a:ea typeface="Calibri"/>
                <a:cs typeface="Calibri"/>
                <a:sym typeface="Calibri"/>
                <a:hlinkClick r:id="rId5"/>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Multipass Kubeadm </a:t>
            </a:r>
            <a:r>
              <a:rPr b="0" i="0" lang="en" sz="2400" u="sng" cap="none" strike="noStrike">
                <a:solidFill>
                  <a:schemeClr val="hlink"/>
                </a:solidFill>
                <a:latin typeface="Calibri"/>
                <a:ea typeface="Calibri"/>
                <a:cs typeface="Calibri"/>
                <a:sym typeface="Calibri"/>
                <a:hlinkClick r:id="rId6"/>
              </a:rPr>
              <a:t>→</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Multipass k3s </a:t>
            </a:r>
            <a:r>
              <a:rPr b="0" i="0" lang="en" sz="2400" u="sng" cap="none" strike="noStrike">
                <a:solidFill>
                  <a:schemeClr val="hlink"/>
                </a:solidFill>
                <a:latin typeface="Calibri"/>
                <a:ea typeface="Calibri"/>
                <a:cs typeface="Calibri"/>
                <a:sym typeface="Calibri"/>
                <a:hlinkClick r:id="rId7"/>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tk8ctl </a:t>
            </a:r>
            <a:r>
              <a:rPr b="0" i="0" lang="en" sz="2400" u="sng" cap="none" strike="noStrike">
                <a:solidFill>
                  <a:schemeClr val="hlink"/>
                </a:solidFill>
                <a:latin typeface="Calibri"/>
                <a:ea typeface="Calibri"/>
                <a:cs typeface="Calibri"/>
                <a:sym typeface="Calibri"/>
                <a:hlinkClick r:id="rId8"/>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2" marL="13716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TK8 Cattle AWS </a:t>
            </a:r>
            <a:r>
              <a:rPr b="0" i="0" lang="en" sz="2400" u="sng" cap="none" strike="noStrike">
                <a:solidFill>
                  <a:schemeClr val="hlink"/>
                </a:solidFill>
                <a:latin typeface="Calibri"/>
                <a:ea typeface="Calibri"/>
                <a:cs typeface="Calibri"/>
                <a:sym typeface="Calibri"/>
                <a:hlinkClick r:id="rId9"/>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2" marL="13716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TK8 Cattle EKS </a:t>
            </a:r>
            <a:r>
              <a:rPr b="0" i="0" lang="en" sz="2400" u="sng" cap="none" strike="noStrike">
                <a:solidFill>
                  <a:schemeClr val="hlink"/>
                </a:solidFill>
                <a:latin typeface="Calibri"/>
                <a:ea typeface="Calibri"/>
                <a:cs typeface="Calibri"/>
                <a:sym typeface="Calibri"/>
                <a:hlinkClick r:id="rId10"/>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ctrTitle"/>
          </p:nvPr>
        </p:nvSpPr>
        <p:spPr>
          <a:xfrm>
            <a:off x="36750" y="2522650"/>
            <a:ext cx="9070500" cy="1882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3600"/>
              <a:buFont typeface="Calibri"/>
              <a:buNone/>
            </a:pPr>
            <a:r>
              <a:rPr lang="en" sz="3600"/>
              <a:t>Getting Started  </a:t>
            </a:r>
            <a:endParaRPr sz="3600"/>
          </a:p>
          <a:p>
            <a:pPr indent="0" lvl="0" marL="0" rtl="0" algn="l">
              <a:spcBef>
                <a:spcPts val="0"/>
              </a:spcBef>
              <a:spcAft>
                <a:spcPts val="0"/>
              </a:spcAft>
              <a:buClr>
                <a:schemeClr val="dk1"/>
              </a:buClr>
              <a:buSzPts val="3000"/>
              <a:buFont typeface="Calibri"/>
              <a:buNone/>
            </a:pPr>
            <a:r>
              <a:t/>
            </a:r>
            <a:endParaRPr sz="3000"/>
          </a:p>
          <a:p>
            <a:pPr indent="0" lvl="0" marL="0" rtl="0" algn="ctr">
              <a:spcBef>
                <a:spcPts val="0"/>
              </a:spcBef>
              <a:spcAft>
                <a:spcPts val="0"/>
              </a:spcAft>
              <a:buClr>
                <a:schemeClr val="dk1"/>
              </a:buClr>
              <a:buSzPts val="1000"/>
              <a:buFont typeface="Calibri"/>
              <a:buNone/>
            </a:pPr>
            <a:r>
              <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5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396" name="Google Shape;396;p54"/>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Kubernetes.IO documentation </a:t>
            </a:r>
            <a:r>
              <a:rPr lang="en" sz="2400" u="sng">
                <a:solidFill>
                  <a:schemeClr val="hlink"/>
                </a:solidFill>
                <a:latin typeface="Calibri"/>
                <a:ea typeface="Calibri"/>
                <a:cs typeface="Calibri"/>
                <a:sym typeface="Calibri"/>
                <a:hlinkClick r:id="rId3"/>
              </a:rPr>
              <a:t>→</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Kubernetes Bootcamp </a:t>
            </a:r>
            <a:r>
              <a:rPr lang="en" sz="2400" u="sng">
                <a:solidFill>
                  <a:schemeClr val="hlink"/>
                </a:solidFill>
                <a:latin typeface="Calibri"/>
                <a:ea typeface="Calibri"/>
                <a:cs typeface="Calibri"/>
                <a:sym typeface="Calibri"/>
                <a:hlinkClick r:id="rId4"/>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Install Kubernetes CLI kubectl </a:t>
            </a:r>
            <a:r>
              <a:rPr lang="en" sz="2400" u="sng">
                <a:solidFill>
                  <a:schemeClr val="hlink"/>
                </a:solidFill>
                <a:latin typeface="Calibri"/>
                <a:ea typeface="Calibri"/>
                <a:cs typeface="Calibri"/>
                <a:sym typeface="Calibri"/>
                <a:hlinkClick r:id="rId5"/>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Create a local cluster with</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Docker For Desktop </a:t>
            </a:r>
            <a:r>
              <a:rPr b="0" i="0" lang="en" sz="2400" u="sng" cap="none" strike="noStrike">
                <a:solidFill>
                  <a:schemeClr val="hlink"/>
                </a:solidFill>
                <a:latin typeface="Calibri"/>
                <a:ea typeface="Calibri"/>
                <a:cs typeface="Calibri"/>
                <a:sym typeface="Calibri"/>
                <a:hlinkClick r:id="rId6"/>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Minikube </a:t>
            </a:r>
            <a:r>
              <a:rPr b="0" i="0" lang="en" sz="2400" u="sng" cap="none" strike="noStrike">
                <a:solidFill>
                  <a:schemeClr val="hlink"/>
                </a:solidFill>
                <a:latin typeface="Calibri"/>
                <a:ea typeface="Calibri"/>
                <a:cs typeface="Calibri"/>
                <a:sym typeface="Calibri"/>
                <a:hlinkClick r:id="rId7"/>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MiniShift </a:t>
            </a:r>
            <a:r>
              <a:rPr b="0" i="0" lang="en" sz="2400" u="sng" cap="none" strike="noStrike">
                <a:solidFill>
                  <a:schemeClr val="hlink"/>
                </a:solidFill>
                <a:latin typeface="Calibri"/>
                <a:ea typeface="Calibri"/>
                <a:cs typeface="Calibri"/>
                <a:sym typeface="Calibri"/>
                <a:hlinkClick r:id="rId8"/>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DinD </a:t>
            </a:r>
            <a:r>
              <a:rPr b="0" i="0" lang="en" sz="2400" u="sng" cap="none" strike="noStrike">
                <a:solidFill>
                  <a:schemeClr val="hlink"/>
                </a:solidFill>
                <a:latin typeface="Calibri"/>
                <a:ea typeface="Calibri"/>
                <a:cs typeface="Calibri"/>
                <a:sym typeface="Calibri"/>
                <a:hlinkClick r:id="rId9"/>
              </a:rPr>
              <a:t>→</a:t>
            </a:r>
            <a:r>
              <a:rPr b="0" i="0" lang="en" sz="2400" u="none" cap="none" strike="noStrike">
                <a:solidFill>
                  <a:srgbClr val="414141"/>
                </a:solidFill>
                <a:latin typeface="Calibri"/>
                <a:ea typeface="Calibri"/>
                <a:cs typeface="Calibri"/>
                <a:sym typeface="Calibri"/>
              </a:rPr>
              <a:t> or Kind </a:t>
            </a:r>
            <a:r>
              <a:rPr b="0" i="0" lang="en" sz="2400" u="sng" cap="none" strike="noStrike">
                <a:solidFill>
                  <a:schemeClr val="hlink"/>
                </a:solidFill>
                <a:latin typeface="Calibri"/>
                <a:ea typeface="Calibri"/>
                <a:cs typeface="Calibri"/>
                <a:sym typeface="Calibri"/>
                <a:hlinkClick r:id="rId10"/>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5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03" name="Google Shape;403;p55"/>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Follow this Minikube tutorial by the awesome Abhishek Tiwari</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sng" cap="none" strike="noStrike">
                <a:solidFill>
                  <a:schemeClr val="hlink"/>
                </a:solidFill>
                <a:latin typeface="Calibri"/>
                <a:ea typeface="Calibri"/>
                <a:cs typeface="Calibri"/>
                <a:sym typeface="Calibri"/>
                <a:hlinkClick r:id="rId3"/>
              </a:rPr>
              <a:t>https://abhishek-tiwari.com/local-development-environment-for-kubernetes-using-minikube/</a:t>
            </a:r>
            <a:endParaRPr b="0" i="0" sz="2400" u="none" cap="none" strike="noStrike">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6"/>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5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10" name="Google Shape;410;p56"/>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Create a Kubernetes cluster on AWS</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Kubeadm </a:t>
            </a:r>
            <a:r>
              <a:rPr b="0" i="0" lang="en" sz="2400" u="sng" cap="none" strike="noStrike">
                <a:solidFill>
                  <a:schemeClr val="hlink"/>
                </a:solidFill>
                <a:latin typeface="Calibri"/>
                <a:ea typeface="Calibri"/>
                <a:cs typeface="Calibri"/>
                <a:sym typeface="Calibri"/>
                <a:hlinkClick r:id="rId3"/>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TK8 &amp; TK8EKS </a:t>
            </a:r>
            <a:r>
              <a:rPr b="0" i="0" lang="en" sz="2400" u="sng" cap="none" strike="noStrike">
                <a:solidFill>
                  <a:schemeClr val="hlink"/>
                </a:solidFill>
                <a:latin typeface="Calibri"/>
                <a:ea typeface="Calibri"/>
                <a:cs typeface="Calibri"/>
                <a:sym typeface="Calibri"/>
                <a:hlinkClick r:id="rId4"/>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5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17" name="Google Shape;417;p57"/>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On macOS: brew install kubectl</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On linux and windows follow the official documentation:</a:t>
            </a:r>
            <a:br>
              <a:rPr lang="en" sz="2400">
                <a:solidFill>
                  <a:srgbClr val="414141"/>
                </a:solidFill>
                <a:latin typeface="Calibri"/>
                <a:ea typeface="Calibri"/>
                <a:cs typeface="Calibri"/>
                <a:sym typeface="Calibri"/>
              </a:rPr>
            </a:br>
            <a:r>
              <a:rPr lang="en" sz="2400" u="sng">
                <a:solidFill>
                  <a:schemeClr val="hlink"/>
                </a:solidFill>
                <a:latin typeface="Calibri"/>
                <a:ea typeface="Calibri"/>
                <a:cs typeface="Calibri"/>
                <a:sym typeface="Calibri"/>
                <a:hlinkClick r:id="rId3"/>
              </a:rPr>
              <a:t>https://kubernetes.io/docs/tasks/tools/install-kubectl/</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381000" lvl="0" marL="457200" marR="0" rtl="0" algn="l">
              <a:lnSpc>
                <a:spcPct val="150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“kubectl version” gives the client and server version</a:t>
            </a:r>
            <a:endParaRPr sz="2400">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“which kubectl”</a:t>
            </a:r>
            <a:endParaRPr sz="2400">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alias k=’kubectl’</a:t>
            </a:r>
            <a:endParaRPr sz="2400">
              <a:solidFill>
                <a:schemeClr val="dk1"/>
              </a:solidFill>
              <a:latin typeface="Roboto"/>
              <a:ea typeface="Roboto"/>
              <a:cs typeface="Roboto"/>
              <a:sym typeface="Roboto"/>
            </a:endParaRPr>
          </a:p>
          <a:p>
            <a:pPr indent="-381000" lvl="0" marL="457200" marR="0" rtl="0" algn="l">
              <a:lnSpc>
                <a:spcPct val="150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 Enable shell autocompletion (e.g. on linux):</a:t>
            </a:r>
            <a:endParaRPr sz="2400">
              <a:solidFill>
                <a:schemeClr val="dk1"/>
              </a:solidFill>
              <a:latin typeface="Roboto"/>
              <a:ea typeface="Roboto"/>
              <a:cs typeface="Roboto"/>
              <a:sym typeface="Roboto"/>
            </a:endParaRPr>
          </a:p>
          <a:p>
            <a:pPr indent="-381000" lvl="1" marL="914400" marR="0" rtl="0" algn="l">
              <a:lnSpc>
                <a:spcPct val="150000"/>
              </a:lnSpc>
              <a:spcBef>
                <a:spcPts val="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echo "source &lt;(kubectl completion bash)" &gt;&gt; ~/.bashrc</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5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24" name="Google Shape;424;p58"/>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latin typeface="Calibri"/>
                <a:ea typeface="Calibri"/>
                <a:cs typeface="Calibri"/>
                <a:sym typeface="Calibri"/>
              </a:rPr>
              <a:t>Great kubectl helpers by Ahmet Alp Balkan</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kubectx and kubens </a:t>
            </a:r>
            <a:r>
              <a:rPr b="0" i="0" lang="en" sz="2400" u="sng" cap="none" strike="noStrike">
                <a:solidFill>
                  <a:schemeClr val="hlink"/>
                </a:solidFill>
                <a:latin typeface="Calibri"/>
                <a:ea typeface="Calibri"/>
                <a:cs typeface="Calibri"/>
                <a:sym typeface="Calibri"/>
                <a:hlinkClick r:id="rId3"/>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0" marL="457200" marR="0" rtl="0" algn="l">
              <a:lnSpc>
                <a:spcPct val="125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Kubernetes prompt for bash and zsh</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kube-ps1 </a:t>
            </a:r>
            <a:r>
              <a:rPr b="0" i="0" lang="en" sz="2400" u="sng" cap="none" strike="noStrike">
                <a:solidFill>
                  <a:schemeClr val="hlink"/>
                </a:solidFill>
                <a:latin typeface="Calibri"/>
                <a:ea typeface="Calibri"/>
                <a:cs typeface="Calibri"/>
                <a:sym typeface="Calibri"/>
                <a:hlinkClick r:id="rId4"/>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Kubed-sh (kube-dash) </a:t>
            </a:r>
            <a:r>
              <a:rPr lang="en" sz="2400" u="sng">
                <a:solidFill>
                  <a:schemeClr val="hlink"/>
                </a:solidFill>
                <a:latin typeface="Calibri"/>
                <a:ea typeface="Calibri"/>
                <a:cs typeface="Calibri"/>
                <a:sym typeface="Calibri"/>
                <a:hlinkClick r:id="rId5"/>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Kubelogs </a:t>
            </a:r>
            <a:r>
              <a:rPr lang="en" sz="2400" u="sng">
                <a:solidFill>
                  <a:schemeClr val="hlink"/>
                </a:solidFill>
                <a:latin typeface="Calibri"/>
                <a:ea typeface="Calibri"/>
                <a:cs typeface="Calibri"/>
                <a:sym typeface="Calibri"/>
                <a:hlinkClick r:id="rId6"/>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kns and ktx </a:t>
            </a:r>
            <a:r>
              <a:rPr lang="en" sz="2400" u="sng">
                <a:solidFill>
                  <a:schemeClr val="hlink"/>
                </a:solidFill>
                <a:latin typeface="Calibri"/>
                <a:ea typeface="Calibri"/>
                <a:cs typeface="Calibri"/>
                <a:sym typeface="Calibri"/>
                <a:hlinkClick r:id="rId7"/>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K9s </a:t>
            </a:r>
            <a:r>
              <a:rPr lang="en" sz="2400" u="sng">
                <a:solidFill>
                  <a:schemeClr val="hlink"/>
                </a:solidFill>
                <a:latin typeface="Calibri"/>
                <a:ea typeface="Calibri"/>
                <a:cs typeface="Calibri"/>
                <a:sym typeface="Calibri"/>
                <a:hlinkClick r:id="rId8"/>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b="1" lang="en" sz="2400">
                <a:solidFill>
                  <a:srgbClr val="414141"/>
                </a:solidFill>
                <a:latin typeface="Calibri"/>
                <a:ea typeface="Calibri"/>
                <a:cs typeface="Calibri"/>
                <a:sym typeface="Calibri"/>
              </a:rPr>
              <a:t>The golden Kubernetes Tooling and helpers list</a:t>
            </a:r>
            <a:r>
              <a:rPr lang="en" sz="2400">
                <a:solidFill>
                  <a:srgbClr val="414141"/>
                </a:solidFill>
                <a:latin typeface="Calibri"/>
                <a:ea typeface="Calibri"/>
                <a:cs typeface="Calibri"/>
                <a:sym typeface="Calibri"/>
              </a:rPr>
              <a:t> </a:t>
            </a:r>
            <a:r>
              <a:rPr lang="en" sz="2400" u="sng">
                <a:solidFill>
                  <a:schemeClr val="hlink"/>
                </a:solidFill>
                <a:latin typeface="Calibri"/>
                <a:ea typeface="Calibri"/>
                <a:cs typeface="Calibri"/>
                <a:sym typeface="Calibri"/>
                <a:hlinkClick r:id="rId9"/>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5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31" name="Google Shape;431;p59"/>
          <p:cNvSpPr txBox="1"/>
          <p:nvPr/>
        </p:nvSpPr>
        <p:spPr>
          <a:xfrm>
            <a:off x="0" y="1272450"/>
            <a:ext cx="9144000" cy="4565014"/>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alias k="kubectl"</a:t>
            </a:r>
            <a:endParaRPr sz="20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alias g="gcloud"</a:t>
            </a:r>
            <a:endParaRPr sz="20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alias kx="kubectx"</a:t>
            </a:r>
            <a:endParaRPr sz="20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alias kn="kubens"</a:t>
            </a:r>
            <a:endParaRPr sz="20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alias kon="kubeon"</a:t>
            </a:r>
            <a:endParaRPr sz="20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alias koff="kubeoff"</a:t>
            </a:r>
            <a:endParaRPr sz="20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alias kcvm="kubectl config view --minify"</a:t>
            </a:r>
            <a:endParaRPr sz="20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alias kgn="kubectl get nodes"</a:t>
            </a:r>
            <a:endParaRPr sz="20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alias kgp="kubectl get pods"</a:t>
            </a:r>
            <a:endParaRPr sz="20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6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38" name="Google Shape;438;p60"/>
          <p:cNvSpPr txBox="1"/>
          <p:nvPr/>
        </p:nvSpPr>
        <p:spPr>
          <a:xfrm>
            <a:off x="0" y="1272450"/>
            <a:ext cx="9144000" cy="4523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Switch to another namespace on the current context (cluster):</a:t>
            </a:r>
            <a:endParaRPr sz="2400">
              <a:solidFill>
                <a:srgbClr val="414141"/>
              </a:solidFill>
              <a:latin typeface="Calibri"/>
              <a:ea typeface="Calibri"/>
              <a:cs typeface="Calibri"/>
              <a:sym typeface="Calibri"/>
            </a:endParaRPr>
          </a:p>
          <a:p>
            <a:pPr indent="-304800" lvl="1" marL="914400" marR="0" rtl="0" algn="l">
              <a:lnSpc>
                <a:spcPct val="140000"/>
              </a:lnSpc>
              <a:spcBef>
                <a:spcPts val="0"/>
              </a:spcBef>
              <a:spcAft>
                <a:spcPts val="0"/>
              </a:spcAft>
              <a:buClr>
                <a:srgbClr val="414141"/>
              </a:buClr>
              <a:buSzPts val="1200"/>
              <a:buFont typeface="Calibri"/>
              <a:buChar char="○"/>
            </a:pPr>
            <a:r>
              <a:rPr b="0" i="0" lang="en" sz="1200" u="none" cap="none" strike="noStrike">
                <a:solidFill>
                  <a:srgbClr val="414141"/>
                </a:solidFill>
                <a:latin typeface="Calibri"/>
                <a:ea typeface="Calibri"/>
                <a:cs typeface="Calibri"/>
                <a:sym typeface="Calibri"/>
              </a:rPr>
              <a:t>kubectl config set-context &lt;cluster-name&gt; --namespace=efk</a:t>
            </a:r>
            <a:endParaRPr b="0" i="0" sz="12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Switch to another cluster</a:t>
            </a:r>
            <a:endParaRPr sz="2400">
              <a:solidFill>
                <a:srgbClr val="414141"/>
              </a:solidFill>
              <a:latin typeface="Calibri"/>
              <a:ea typeface="Calibri"/>
              <a:cs typeface="Calibri"/>
              <a:sym typeface="Calibri"/>
            </a:endParaRPr>
          </a:p>
          <a:p>
            <a:pPr indent="-304800" lvl="1" marL="914400" marR="0" rtl="0" algn="l">
              <a:lnSpc>
                <a:spcPct val="140000"/>
              </a:lnSpc>
              <a:spcBef>
                <a:spcPts val="0"/>
              </a:spcBef>
              <a:spcAft>
                <a:spcPts val="0"/>
              </a:spcAft>
              <a:buClr>
                <a:srgbClr val="414141"/>
              </a:buClr>
              <a:buSzPts val="1200"/>
              <a:buFont typeface="Calibri"/>
              <a:buChar char="○"/>
            </a:pPr>
            <a:r>
              <a:rPr b="0" i="0" lang="en" sz="1200" u="none" cap="none" strike="noStrike">
                <a:solidFill>
                  <a:srgbClr val="414141"/>
                </a:solidFill>
                <a:latin typeface="Calibri"/>
                <a:ea typeface="Calibri"/>
                <a:cs typeface="Calibri"/>
                <a:sym typeface="Calibri"/>
              </a:rPr>
              <a:t>kubectl config use-context &lt;cluster-name&gt;</a:t>
            </a:r>
            <a:endParaRPr b="0" i="0" sz="1200" u="none" cap="none" strike="noStrike">
              <a:solidFill>
                <a:srgbClr val="414141"/>
              </a:solidFill>
              <a:latin typeface="Calibri"/>
              <a:ea typeface="Calibri"/>
              <a:cs typeface="Calibri"/>
              <a:sym typeface="Calibri"/>
            </a:endParaRPr>
          </a:p>
          <a:p>
            <a:pPr indent="-304800" lvl="0" marL="457200" marR="0" rtl="0" algn="l">
              <a:lnSpc>
                <a:spcPct val="140000"/>
              </a:lnSpc>
              <a:spcBef>
                <a:spcPts val="0"/>
              </a:spcBef>
              <a:spcAft>
                <a:spcPts val="0"/>
              </a:spcAft>
              <a:buClr>
                <a:srgbClr val="414141"/>
              </a:buClr>
              <a:buSzPts val="1200"/>
              <a:buFont typeface="Calibri"/>
              <a:buChar char="●"/>
            </a:pPr>
            <a:r>
              <a:rPr lang="en" sz="2400">
                <a:solidFill>
                  <a:srgbClr val="414141"/>
                </a:solidFill>
                <a:latin typeface="Calibri"/>
                <a:ea typeface="Calibri"/>
                <a:cs typeface="Calibri"/>
                <a:sym typeface="Calibri"/>
              </a:rPr>
              <a:t>Merge kube configs</a:t>
            </a:r>
            <a:endParaRPr sz="1200">
              <a:solidFill>
                <a:srgbClr val="414141"/>
              </a:solidFill>
              <a:latin typeface="Calibri"/>
              <a:ea typeface="Calibri"/>
              <a:cs typeface="Calibri"/>
              <a:sym typeface="Calibri"/>
            </a:endParaRPr>
          </a:p>
          <a:p>
            <a:pPr indent="-304800" lvl="1" marL="914400" marR="0" rtl="0" algn="l">
              <a:lnSpc>
                <a:spcPct val="140000"/>
              </a:lnSpc>
              <a:spcBef>
                <a:spcPts val="0"/>
              </a:spcBef>
              <a:spcAft>
                <a:spcPts val="0"/>
              </a:spcAft>
              <a:buClr>
                <a:srgbClr val="414141"/>
              </a:buClr>
              <a:buSzPts val="1200"/>
              <a:buFont typeface="Calibri"/>
              <a:buChar char="○"/>
            </a:pPr>
            <a:r>
              <a:rPr b="0" i="0" lang="en" sz="1200" u="none" cap="none" strike="noStrike">
                <a:solidFill>
                  <a:srgbClr val="414141"/>
                </a:solidFill>
                <a:latin typeface="Calibri"/>
                <a:ea typeface="Calibri"/>
                <a:cs typeface="Calibri"/>
                <a:sym typeface="Calibri"/>
              </a:rPr>
              <a:t>cp ~/.kube/config ~/.kube/config.bak</a:t>
            </a:r>
            <a:endParaRPr b="0" i="0" sz="1200" u="none" cap="none" strike="noStrike">
              <a:solidFill>
                <a:srgbClr val="414141"/>
              </a:solidFill>
              <a:latin typeface="Calibri"/>
              <a:ea typeface="Calibri"/>
              <a:cs typeface="Calibri"/>
              <a:sym typeface="Calibri"/>
            </a:endParaRPr>
          </a:p>
          <a:p>
            <a:pPr indent="-304800" lvl="1" marL="914400" marR="0" rtl="0" algn="l">
              <a:lnSpc>
                <a:spcPct val="140000"/>
              </a:lnSpc>
              <a:spcBef>
                <a:spcPts val="0"/>
              </a:spcBef>
              <a:spcAft>
                <a:spcPts val="0"/>
              </a:spcAft>
              <a:buClr>
                <a:srgbClr val="414141"/>
              </a:buClr>
              <a:buSzPts val="1200"/>
              <a:buFont typeface="Calibri"/>
              <a:buChar char="○"/>
            </a:pPr>
            <a:r>
              <a:rPr b="0" i="0" lang="en" sz="1200" u="none" cap="none" strike="noStrike">
                <a:solidFill>
                  <a:srgbClr val="414141"/>
                </a:solidFill>
                <a:latin typeface="Calibri"/>
                <a:ea typeface="Calibri"/>
                <a:cs typeface="Calibri"/>
                <a:sym typeface="Calibri"/>
              </a:rPr>
              <a:t>KUBECONFIG=./kubeconfig.yaml:~/.kube/config.bak kubectl config view --flatten &gt; ~/.kube/config</a:t>
            </a:r>
            <a:endParaRPr b="0" i="0" sz="12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Again: use kubectx and kubens, it makes the life easier :-)</a:t>
            </a:r>
            <a:endParaRPr sz="12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 great Cheat Sheet by Denny Zhang </a:t>
            </a:r>
            <a:r>
              <a:rPr lang="en" sz="2400" u="sng">
                <a:solidFill>
                  <a:schemeClr val="hlink"/>
                </a:solidFill>
                <a:latin typeface="Calibri"/>
                <a:ea typeface="Calibri"/>
                <a:cs typeface="Calibri"/>
                <a:sym typeface="Calibri"/>
                <a:hlinkClick r:id="rId3"/>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Kubectl: most useful commands by Matthew Davis </a:t>
            </a:r>
            <a:r>
              <a:rPr lang="en" sz="2400" u="sng">
                <a:solidFill>
                  <a:schemeClr val="hlink"/>
                </a:solidFill>
                <a:latin typeface="Calibri"/>
                <a:ea typeface="Calibri"/>
                <a:cs typeface="Calibri"/>
                <a:sym typeface="Calibri"/>
                <a:hlinkClick r:id="rId4"/>
              </a:rPr>
              <a:t>→</a:t>
            </a:r>
            <a:r>
              <a:rPr lang="en" sz="2400">
                <a:solidFill>
                  <a:srgbClr val="414141"/>
                </a:solidFill>
                <a:latin typeface="Calibri"/>
                <a:ea typeface="Calibri"/>
                <a:cs typeface="Calibri"/>
                <a:sym typeface="Calibri"/>
              </a:rPr>
              <a:t> 	</a:t>
            </a:r>
            <a:endParaRPr sz="1000">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6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45" name="Google Shape;445;p61"/>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You need an account on GCP with billing enabled</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Create a project and enable GKE service</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Install gcloud SDK / CLI:</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sng" cap="none" strike="noStrike">
                <a:solidFill>
                  <a:schemeClr val="hlink"/>
                </a:solidFill>
                <a:latin typeface="Calibri"/>
                <a:ea typeface="Calibri"/>
                <a:cs typeface="Calibri"/>
                <a:sym typeface="Calibri"/>
                <a:hlinkClick r:id="rId3"/>
              </a:rPr>
              <a:t>https://cloud.google.com/sdk/</a:t>
            </a:r>
            <a:endParaRPr b="0" i="0" sz="2400" u="none" cap="none" strike="noStrike">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sp>
        <p:nvSpPr>
          <p:cNvPr id="446" name="Google Shape;446;p61"/>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endParaRPr sz="10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6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53" name="Google Shape;453;p62"/>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414141"/>
              </a:buClr>
              <a:buSzPts val="2400"/>
              <a:buFont typeface="Roboto"/>
              <a:buChar char="●"/>
            </a:pPr>
            <a:r>
              <a:rPr lang="en" sz="2400">
                <a:solidFill>
                  <a:srgbClr val="414141"/>
                </a:solidFill>
                <a:latin typeface="Calibri"/>
                <a:ea typeface="Calibri"/>
                <a:cs typeface="Calibri"/>
                <a:sym typeface="Calibri"/>
              </a:rPr>
              <a:t>gcloud projects create kubernauts-trainings</a:t>
            </a:r>
            <a:endParaRPr sz="2400">
              <a:solidFill>
                <a:srgbClr val="414141"/>
              </a:solidFill>
              <a:latin typeface="Calibri"/>
              <a:ea typeface="Calibri"/>
              <a:cs typeface="Calibri"/>
              <a:sym typeface="Calibri"/>
            </a:endParaRPr>
          </a:p>
          <a:p>
            <a:pPr indent="-381000" lvl="0" marL="457200" marR="0" rtl="0" algn="l">
              <a:lnSpc>
                <a:spcPct val="15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gcloud config set project kubernauts-trainings</a:t>
            </a:r>
            <a:endParaRPr sz="2400">
              <a:solidFill>
                <a:srgbClr val="414141"/>
              </a:solidFill>
              <a:latin typeface="Calibri"/>
              <a:ea typeface="Calibri"/>
              <a:cs typeface="Calibri"/>
              <a:sym typeface="Calibri"/>
            </a:endParaRPr>
          </a:p>
          <a:p>
            <a:pPr indent="-381000" lvl="0" marL="457200" marR="0" rtl="0" algn="l">
              <a:lnSpc>
                <a:spcPct val="15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gcloud container clusters create my-training-cluster --zone=us-central1-a</a:t>
            </a:r>
            <a:endParaRPr sz="2400">
              <a:solidFill>
                <a:srgbClr val="414141"/>
              </a:solidFill>
              <a:latin typeface="Calibri"/>
              <a:ea typeface="Calibri"/>
              <a:cs typeface="Calibri"/>
              <a:sym typeface="Calibri"/>
            </a:endParaRPr>
          </a:p>
          <a:p>
            <a:pPr indent="-381000" lvl="1" marL="914400" marR="0" rtl="0" algn="l">
              <a:lnSpc>
                <a:spcPct val="15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Note: message=The Kubernetes Engine API is not enabled for project training-220218. Please ensure …</a:t>
            </a:r>
            <a:endParaRPr b="0" i="0" sz="2400" u="none" cap="none" strike="noStrike">
              <a:solidFill>
                <a:srgbClr val="414141"/>
              </a:solidFill>
              <a:latin typeface="Calibri"/>
              <a:ea typeface="Calibri"/>
              <a:cs typeface="Calibri"/>
              <a:sym typeface="Calibri"/>
            </a:endParaRPr>
          </a:p>
          <a:p>
            <a:pPr indent="-381000" lvl="0" marL="457200" marR="0" rtl="0" algn="l">
              <a:lnSpc>
                <a:spcPct val="15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Kubectl get nodes</a:t>
            </a:r>
            <a:endParaRPr sz="2400">
              <a:solidFill>
                <a:srgbClr val="414141"/>
              </a:solidFill>
              <a:latin typeface="Calibri"/>
              <a:ea typeface="Calibri"/>
              <a:cs typeface="Calibri"/>
              <a:sym typeface="Calibri"/>
            </a:endParaRPr>
          </a:p>
        </p:txBody>
      </p:sp>
      <p:pic>
        <p:nvPicPr>
          <p:cNvPr id="454" name="Google Shape;454;p62"/>
          <p:cNvPicPr preferRelativeResize="0"/>
          <p:nvPr/>
        </p:nvPicPr>
        <p:blipFill rotWithShape="1">
          <a:blip r:embed="rId3">
            <a:alphaModFix/>
          </a:blip>
          <a:srcRect b="0" l="0" r="0" t="0"/>
          <a:stretch/>
        </p:blipFill>
        <p:spPr>
          <a:xfrm>
            <a:off x="558339" y="5143500"/>
            <a:ext cx="6410325" cy="68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14" name="Google Shape;114;p18"/>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333333"/>
              </a:buClr>
              <a:buSzPts val="1400"/>
              <a:buFont typeface="Roboto"/>
              <a:buChar char="●"/>
            </a:pPr>
            <a:r>
              <a:rPr lang="en" sz="2250">
                <a:solidFill>
                  <a:srgbClr val="333333"/>
                </a:solidFill>
                <a:latin typeface="Roboto"/>
                <a:ea typeface="Roboto"/>
                <a:cs typeface="Roboto"/>
                <a:sym typeface="Roboto"/>
              </a:rPr>
              <a:t>Checkout the code of Practical Kubernetes Problems</a:t>
            </a:r>
            <a:br>
              <a:rPr lang="en" sz="22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https://github.com/kubernauts/practical-kubernetes-problems.git</a:t>
            </a:r>
            <a:endParaRPr sz="2250">
              <a:solidFill>
                <a:srgbClr val="333333"/>
              </a:solidFill>
              <a:latin typeface="Roboto"/>
              <a:ea typeface="Roboto"/>
              <a:cs typeface="Roboto"/>
              <a:sym typeface="Roboto"/>
            </a:endParaRPr>
          </a:p>
          <a:p>
            <a:pPr indent="-317500" lvl="0" marL="457200" marR="0" rtl="0" algn="l">
              <a:lnSpc>
                <a:spcPct val="150000"/>
              </a:lnSpc>
              <a:spcBef>
                <a:spcPts val="0"/>
              </a:spcBef>
              <a:spcAft>
                <a:spcPts val="0"/>
              </a:spcAft>
              <a:buClr>
                <a:srgbClr val="333333"/>
              </a:buClr>
              <a:buSzPts val="1400"/>
              <a:buFont typeface="Roboto"/>
              <a:buChar char="●"/>
            </a:pPr>
            <a:r>
              <a:rPr lang="en" sz="2250">
                <a:solidFill>
                  <a:srgbClr val="333333"/>
                </a:solidFill>
                <a:latin typeface="Roboto"/>
                <a:ea typeface="Roboto"/>
                <a:cs typeface="Roboto"/>
                <a:sym typeface="Roboto"/>
              </a:rPr>
              <a:t>Checkout the code of Kubernetes By Example</a:t>
            </a:r>
            <a:br>
              <a:rPr lang="en" sz="10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a:t>
            </a:r>
            <a:r>
              <a:rPr lang="en" sz="1050" u="sng">
                <a:solidFill>
                  <a:schemeClr val="hlink"/>
                </a:solidFill>
                <a:latin typeface="Roboto"/>
                <a:ea typeface="Roboto"/>
                <a:cs typeface="Roboto"/>
                <a:sym typeface="Roboto"/>
                <a:hlinkClick r:id="rId3"/>
              </a:rPr>
              <a:t>https://github.com/openshift-evangelists/kbe</a:t>
            </a:r>
            <a:endParaRPr sz="1050">
              <a:solidFill>
                <a:srgbClr val="333333"/>
              </a:solidFill>
              <a:latin typeface="Roboto"/>
              <a:ea typeface="Roboto"/>
              <a:cs typeface="Roboto"/>
              <a:sym typeface="Roboto"/>
            </a:endParaRPr>
          </a:p>
          <a:p>
            <a:pPr indent="-317500" lvl="0" marL="457200" marR="0" rtl="0" algn="l">
              <a:lnSpc>
                <a:spcPct val="150000"/>
              </a:lnSpc>
              <a:spcBef>
                <a:spcPts val="0"/>
              </a:spcBef>
              <a:spcAft>
                <a:spcPts val="0"/>
              </a:spcAft>
              <a:buClr>
                <a:srgbClr val="333333"/>
              </a:buClr>
              <a:buSzPts val="1400"/>
              <a:buFont typeface="Roboto"/>
              <a:buChar char="●"/>
            </a:pPr>
            <a:r>
              <a:rPr lang="en" sz="2250">
                <a:solidFill>
                  <a:srgbClr val="333333"/>
                </a:solidFill>
                <a:latin typeface="Roboto"/>
                <a:ea typeface="Roboto"/>
                <a:cs typeface="Roboto"/>
                <a:sym typeface="Roboto"/>
              </a:rPr>
              <a:t>Visit the Kubernetes By Example Site</a:t>
            </a:r>
            <a:br>
              <a:rPr lang="en" sz="1050">
                <a:solidFill>
                  <a:srgbClr val="333333"/>
                </a:solidFill>
                <a:latin typeface="Roboto"/>
                <a:ea typeface="Roboto"/>
                <a:cs typeface="Roboto"/>
                <a:sym typeface="Roboto"/>
              </a:rPr>
            </a:br>
            <a:r>
              <a:rPr lang="en" sz="1050" u="sng">
                <a:solidFill>
                  <a:schemeClr val="hlink"/>
                </a:solidFill>
                <a:latin typeface="Roboto"/>
                <a:ea typeface="Roboto"/>
                <a:cs typeface="Roboto"/>
                <a:sym typeface="Roboto"/>
                <a:hlinkClick r:id="rId4"/>
              </a:rPr>
              <a:t>https://kubebyexample.com/</a:t>
            </a:r>
            <a:endParaRPr sz="1050">
              <a:solidFill>
                <a:srgbClr val="333333"/>
              </a:solidFill>
              <a:latin typeface="Roboto"/>
              <a:ea typeface="Roboto"/>
              <a:cs typeface="Roboto"/>
              <a:sym typeface="Roboto"/>
            </a:endParaRPr>
          </a:p>
          <a:p>
            <a:pPr indent="-317500" lvl="0" marL="457200" marR="0" rtl="0" algn="l">
              <a:lnSpc>
                <a:spcPct val="150000"/>
              </a:lnSpc>
              <a:spcBef>
                <a:spcPts val="0"/>
              </a:spcBef>
              <a:spcAft>
                <a:spcPts val="0"/>
              </a:spcAft>
              <a:buClr>
                <a:srgbClr val="333333"/>
              </a:buClr>
              <a:buSzPts val="1400"/>
              <a:buFont typeface="Roboto"/>
              <a:buChar char="●"/>
            </a:pPr>
            <a:r>
              <a:rPr lang="en" sz="2250">
                <a:solidFill>
                  <a:srgbClr val="333333"/>
                </a:solidFill>
                <a:latin typeface="Roboto"/>
                <a:ea typeface="Roboto"/>
                <a:cs typeface="Roboto"/>
                <a:sym typeface="Roboto"/>
              </a:rPr>
              <a:t>Checkout the code of Kubernetes By Action</a:t>
            </a:r>
            <a:br>
              <a:rPr lang="en" sz="22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a:t>
            </a:r>
            <a:r>
              <a:rPr lang="en" sz="1050" u="sng">
                <a:solidFill>
                  <a:schemeClr val="hlink"/>
                </a:solidFill>
                <a:latin typeface="Roboto"/>
                <a:ea typeface="Roboto"/>
                <a:cs typeface="Roboto"/>
                <a:sym typeface="Roboto"/>
                <a:hlinkClick r:id="rId5"/>
              </a:rPr>
              <a:t>https://github.com/luksa/kubernetes-in-action.git</a:t>
            </a:r>
            <a:r>
              <a:rPr lang="en" sz="1050">
                <a:solidFill>
                  <a:srgbClr val="333333"/>
                </a:solidFill>
                <a:latin typeface="Roboto"/>
                <a:ea typeface="Roboto"/>
                <a:cs typeface="Roboto"/>
                <a:sym typeface="Roboto"/>
              </a:rPr>
              <a:t> </a:t>
            </a:r>
            <a:br>
              <a:rPr lang="en" sz="1050">
                <a:solidFill>
                  <a:srgbClr val="333333"/>
                </a:solidFill>
                <a:latin typeface="Roboto"/>
                <a:ea typeface="Roboto"/>
                <a:cs typeface="Roboto"/>
                <a:sym typeface="Roboto"/>
              </a:rPr>
            </a:br>
            <a:endParaRPr sz="1050">
              <a:solidFill>
                <a:srgbClr val="333333"/>
              </a:solidFill>
              <a:latin typeface="Roboto"/>
              <a:ea typeface="Roboto"/>
              <a:cs typeface="Roboto"/>
              <a:sym typeface="Roboto"/>
            </a:endParaRPr>
          </a:p>
          <a:p>
            <a:pPr indent="-295275" lvl="0" marL="457200" marR="0" rtl="0" algn="l">
              <a:lnSpc>
                <a:spcPct val="150000"/>
              </a:lnSpc>
              <a:spcBef>
                <a:spcPts val="0"/>
              </a:spcBef>
              <a:spcAft>
                <a:spcPts val="0"/>
              </a:spcAft>
              <a:buClr>
                <a:srgbClr val="333333"/>
              </a:buClr>
              <a:buSzPts val="1050"/>
              <a:buFont typeface="Roboto"/>
              <a:buChar char="●"/>
            </a:pPr>
            <a:r>
              <a:rPr lang="en" sz="2250">
                <a:solidFill>
                  <a:srgbClr val="333333"/>
                </a:solidFill>
                <a:latin typeface="Roboto"/>
                <a:ea typeface="Roboto"/>
                <a:cs typeface="Roboto"/>
                <a:sym typeface="Roboto"/>
              </a:rPr>
              <a:t>Checkout the code of K8s intro tutorials</a:t>
            </a:r>
            <a:br>
              <a:rPr lang="en" sz="22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a:t>
            </a:r>
            <a:r>
              <a:rPr lang="en" sz="1050" u="sng">
                <a:solidFill>
                  <a:schemeClr val="hlink"/>
                </a:solidFill>
                <a:latin typeface="Roboto"/>
                <a:ea typeface="Roboto"/>
                <a:cs typeface="Roboto"/>
                <a:sym typeface="Roboto"/>
                <a:hlinkClick r:id="rId6"/>
              </a:rPr>
              <a:t>https://github.com/mrbobbytables/k8s-intro-tutorials</a:t>
            </a:r>
            <a:endParaRPr sz="1050">
              <a:solidFill>
                <a:srgbClr val="333333"/>
              </a:solidFill>
              <a:latin typeface="Roboto"/>
              <a:ea typeface="Roboto"/>
              <a:cs typeface="Roboto"/>
              <a:sym typeface="Roboto"/>
            </a:endParaRPr>
          </a:p>
          <a:p>
            <a:pPr indent="0" lvl="0" marL="0" marR="0" rtl="0" algn="l">
              <a:lnSpc>
                <a:spcPct val="150000"/>
              </a:lnSpc>
              <a:spcBef>
                <a:spcPts val="2800"/>
              </a:spcBef>
              <a:spcAft>
                <a:spcPts val="0"/>
              </a:spcAft>
              <a:buNone/>
            </a:pPr>
            <a:r>
              <a:t/>
            </a:r>
            <a:endParaRPr sz="1050">
              <a:solidFill>
                <a:srgbClr val="333333"/>
              </a:solidFill>
              <a:latin typeface="Roboto"/>
              <a:ea typeface="Roboto"/>
              <a:cs typeface="Roboto"/>
              <a:sym typeface="Roboto"/>
            </a:endParaRPr>
          </a:p>
          <a:p>
            <a:pPr indent="0" lvl="0" marL="0" marR="0" rtl="0" algn="l">
              <a:lnSpc>
                <a:spcPct val="150000"/>
              </a:lnSpc>
              <a:spcBef>
                <a:spcPts val="2800"/>
              </a:spcBef>
              <a:spcAft>
                <a:spcPts val="0"/>
              </a:spcAft>
              <a:buNone/>
            </a:pPr>
            <a:r>
              <a:t/>
            </a:r>
            <a:endParaRPr sz="1050">
              <a:solidFill>
                <a:srgbClr val="333333"/>
              </a:solidFill>
              <a:latin typeface="Roboto"/>
              <a:ea typeface="Roboto"/>
              <a:cs typeface="Roboto"/>
              <a:sym typeface="Roboto"/>
            </a:endParaRPr>
          </a:p>
          <a:p>
            <a:pPr indent="0" lvl="0" marL="0" marR="0" rtl="0" algn="l">
              <a:lnSpc>
                <a:spcPct val="150000"/>
              </a:lnSpc>
              <a:spcBef>
                <a:spcPts val="2800"/>
              </a:spcBef>
              <a:spcAft>
                <a:spcPts val="2800"/>
              </a:spcAft>
              <a:buNone/>
            </a:pPr>
            <a:r>
              <a:t/>
            </a:r>
            <a:endParaRPr sz="2400">
              <a:solidFill>
                <a:srgbClr val="414141"/>
              </a:solidFill>
              <a:latin typeface="Calibri"/>
              <a:ea typeface="Calibri"/>
              <a:cs typeface="Calibri"/>
              <a:sym typeface="Calibri"/>
            </a:endParaRPr>
          </a:p>
        </p:txBody>
      </p:sp>
      <p:sp>
        <p:nvSpPr>
          <p:cNvPr id="115" name="Google Shape;115;p18"/>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7"/>
              </a:rPr>
              <a:t>https://kubernauts.gitbooks.io/kubernauts-kubernetes-training-courses/content/courses/novice.html </a:t>
            </a:r>
            <a:endParaRPr sz="10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3"/>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6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400"/>
              </a:spcBef>
              <a:spcAft>
                <a:spcPts val="400"/>
              </a:spcAft>
              <a:buClr>
                <a:schemeClr val="lt1"/>
              </a:buClr>
              <a:buSzPts val="3200"/>
              <a:buFont typeface="Roboto"/>
              <a:buNone/>
            </a:pPr>
            <a:r>
              <a:t/>
            </a:r>
            <a:endParaRPr b="0" i="0" sz="1400" u="none" cap="none" strike="noStrike">
              <a:solidFill>
                <a:schemeClr val="lt1"/>
              </a:solidFill>
              <a:latin typeface="Roboto"/>
              <a:ea typeface="Roboto"/>
              <a:cs typeface="Roboto"/>
              <a:sym typeface="Roboto"/>
            </a:endParaRPr>
          </a:p>
        </p:txBody>
      </p:sp>
      <p:sp>
        <p:nvSpPr>
          <p:cNvPr id="461" name="Google Shape;461;p63"/>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Kubernetes in Action book by</a:t>
            </a:r>
            <a:r>
              <a:rPr lang="en" sz="1800" u="sng">
                <a:solidFill>
                  <a:schemeClr val="hlink"/>
                </a:solidFill>
                <a:latin typeface="Calibri"/>
                <a:ea typeface="Calibri"/>
                <a:cs typeface="Calibri"/>
                <a:sym typeface="Calibri"/>
                <a:hlinkClick r:id="rId4"/>
              </a:rPr>
              <a:t> </a:t>
            </a:r>
            <a:r>
              <a:rPr lang="en" sz="1000" u="sng">
                <a:solidFill>
                  <a:schemeClr val="hlink"/>
                </a:solidFill>
                <a:latin typeface="Calibri"/>
                <a:ea typeface="Calibri"/>
                <a:cs typeface="Calibri"/>
                <a:sym typeface="Calibri"/>
                <a:hlinkClick r:id="rId5"/>
              </a:rPr>
              <a:t>Marko Lukša</a:t>
            </a:r>
            <a:endParaRPr sz="1000">
              <a:solidFill>
                <a:schemeClr val="dk1"/>
              </a:solidFill>
              <a:latin typeface="Calibri"/>
              <a:ea typeface="Calibri"/>
              <a:cs typeface="Calibri"/>
              <a:sym typeface="Calibri"/>
            </a:endParaRPr>
          </a:p>
        </p:txBody>
      </p:sp>
      <p:pic>
        <p:nvPicPr>
          <p:cNvPr id="462" name="Google Shape;462;p63"/>
          <p:cNvPicPr preferRelativeResize="0"/>
          <p:nvPr/>
        </p:nvPicPr>
        <p:blipFill rotWithShape="1">
          <a:blip r:embed="rId6">
            <a:alphaModFix/>
          </a:blip>
          <a:srcRect b="0" l="0" r="0" t="0"/>
          <a:stretch/>
        </p:blipFill>
        <p:spPr>
          <a:xfrm>
            <a:off x="1799876" y="1541826"/>
            <a:ext cx="5395845" cy="4115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4"/>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6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400"/>
              </a:spcBef>
              <a:spcAft>
                <a:spcPts val="400"/>
              </a:spcAft>
              <a:buClr>
                <a:schemeClr val="lt1"/>
              </a:buClr>
              <a:buSzPts val="3200"/>
              <a:buFont typeface="Roboto"/>
              <a:buNone/>
            </a:pPr>
            <a:r>
              <a:t/>
            </a:r>
            <a:endParaRPr b="0" i="0" sz="1400" u="none" cap="none" strike="noStrike">
              <a:solidFill>
                <a:schemeClr val="lt1"/>
              </a:solidFill>
              <a:latin typeface="Roboto"/>
              <a:ea typeface="Roboto"/>
              <a:cs typeface="Roboto"/>
              <a:sym typeface="Roboto"/>
            </a:endParaRPr>
          </a:p>
        </p:txBody>
      </p:sp>
      <p:sp>
        <p:nvSpPr>
          <p:cNvPr id="469" name="Google Shape;469;p64"/>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Kubernetes in Action book by</a:t>
            </a:r>
            <a:r>
              <a:rPr lang="en" sz="1800" u="sng">
                <a:solidFill>
                  <a:schemeClr val="hlink"/>
                </a:solidFill>
                <a:latin typeface="Calibri"/>
                <a:ea typeface="Calibri"/>
                <a:cs typeface="Calibri"/>
                <a:sym typeface="Calibri"/>
                <a:hlinkClick r:id="rId4"/>
              </a:rPr>
              <a:t> </a:t>
            </a:r>
            <a:r>
              <a:rPr lang="en" sz="1000" u="sng">
                <a:solidFill>
                  <a:schemeClr val="hlink"/>
                </a:solidFill>
                <a:latin typeface="Calibri"/>
                <a:ea typeface="Calibri"/>
                <a:cs typeface="Calibri"/>
                <a:sym typeface="Calibri"/>
                <a:hlinkClick r:id="rId5"/>
              </a:rPr>
              <a:t>Marko Lukša</a:t>
            </a:r>
            <a:endParaRPr sz="1000">
              <a:solidFill>
                <a:schemeClr val="dk1"/>
              </a:solidFill>
              <a:latin typeface="Calibri"/>
              <a:ea typeface="Calibri"/>
              <a:cs typeface="Calibri"/>
              <a:sym typeface="Calibri"/>
            </a:endParaRPr>
          </a:p>
        </p:txBody>
      </p:sp>
      <p:pic>
        <p:nvPicPr>
          <p:cNvPr id="470" name="Google Shape;470;p64"/>
          <p:cNvPicPr preferRelativeResize="0"/>
          <p:nvPr/>
        </p:nvPicPr>
        <p:blipFill rotWithShape="1">
          <a:blip r:embed="rId6">
            <a:alphaModFix/>
          </a:blip>
          <a:srcRect b="0" l="0" r="0" t="0"/>
          <a:stretch/>
        </p:blipFill>
        <p:spPr>
          <a:xfrm>
            <a:off x="1929725" y="1492201"/>
            <a:ext cx="5619750" cy="4200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6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77" name="Google Shape;477;p65"/>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414141"/>
              </a:buClr>
              <a:buSzPts val="2400"/>
              <a:buFont typeface="Roboto"/>
              <a:buChar char="●"/>
            </a:pPr>
            <a:r>
              <a:rPr lang="en" sz="2400">
                <a:solidFill>
                  <a:srgbClr val="414141"/>
                </a:solidFill>
                <a:latin typeface="Calibri"/>
                <a:ea typeface="Calibri"/>
                <a:cs typeface="Calibri"/>
                <a:sym typeface="Calibri"/>
              </a:rPr>
              <a:t>List your clusters</a:t>
            </a:r>
            <a:endParaRPr sz="2400">
              <a:solidFill>
                <a:srgbClr val="414141"/>
              </a:solidFill>
              <a:latin typeface="Calibri"/>
              <a:ea typeface="Calibri"/>
              <a:cs typeface="Calibri"/>
              <a:sym typeface="Calibri"/>
            </a:endParaRPr>
          </a:p>
          <a:p>
            <a:pPr indent="-381000" lvl="1" marL="914400" marR="0" rtl="0" algn="l">
              <a:lnSpc>
                <a:spcPct val="150000"/>
              </a:lnSpc>
              <a:spcBef>
                <a:spcPts val="0"/>
              </a:spcBef>
              <a:spcAft>
                <a:spcPts val="0"/>
              </a:spcAft>
              <a:buClr>
                <a:srgbClr val="414141"/>
              </a:buClr>
              <a:buSzPts val="2400"/>
              <a:buFont typeface="Roboto"/>
              <a:buChar char="○"/>
            </a:pPr>
            <a:r>
              <a:rPr b="0" i="0" lang="en" sz="2400" u="none" cap="none" strike="noStrike">
                <a:solidFill>
                  <a:srgbClr val="414141"/>
                </a:solidFill>
                <a:latin typeface="Calibri"/>
                <a:ea typeface="Calibri"/>
                <a:cs typeface="Calibri"/>
                <a:sym typeface="Calibri"/>
              </a:rPr>
              <a:t>gcloud container clusters list</a:t>
            </a:r>
            <a:endParaRPr b="0" i="0" sz="2400" u="none" cap="none" strike="noStrike">
              <a:solidFill>
                <a:srgbClr val="414141"/>
              </a:solidFill>
              <a:latin typeface="Calibri"/>
              <a:ea typeface="Calibri"/>
              <a:cs typeface="Calibri"/>
              <a:sym typeface="Calibri"/>
            </a:endParaRPr>
          </a:p>
          <a:p>
            <a:pPr indent="-381000" lvl="0" marL="457200" marR="76200" rtl="0" algn="l">
              <a:lnSpc>
                <a:spcPct val="142857"/>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Set a default Compute Engine zone</a:t>
            </a:r>
            <a:endParaRPr sz="2400">
              <a:solidFill>
                <a:srgbClr val="414141"/>
              </a:solidFill>
              <a:latin typeface="Calibri"/>
              <a:ea typeface="Calibri"/>
              <a:cs typeface="Calibri"/>
              <a:sym typeface="Calibri"/>
            </a:endParaRPr>
          </a:p>
          <a:p>
            <a:pPr indent="-381000" lvl="1" marL="914400" marR="76200" rtl="0" algn="l">
              <a:lnSpc>
                <a:spcPct val="142857"/>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gcloud config set compute/zone us-central1-a</a:t>
            </a:r>
            <a:endParaRPr b="0" i="0" sz="1050" u="none" cap="none" strike="noStrike">
              <a:solidFill>
                <a:srgbClr val="37474F"/>
              </a:solidFill>
              <a:highlight>
                <a:srgbClr val="F7F7F7"/>
              </a:highlight>
              <a:latin typeface="Roboto Mono"/>
              <a:ea typeface="Roboto Mono"/>
              <a:cs typeface="Roboto Mono"/>
              <a:sym typeface="Roboto Mono"/>
            </a:endParaRPr>
          </a:p>
          <a:p>
            <a:pPr indent="-381000" lvl="0" marL="457200" marR="0" rtl="0" algn="l">
              <a:lnSpc>
                <a:spcPct val="15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Define a standard project with your ProjectID</a:t>
            </a:r>
            <a:endParaRPr sz="2400">
              <a:solidFill>
                <a:srgbClr val="414141"/>
              </a:solidFill>
              <a:latin typeface="Calibri"/>
              <a:ea typeface="Calibri"/>
              <a:cs typeface="Calibri"/>
              <a:sym typeface="Calibri"/>
            </a:endParaRPr>
          </a:p>
          <a:p>
            <a:pPr indent="-381000" lvl="1" marL="914400" marR="76200" rtl="0" algn="l">
              <a:lnSpc>
                <a:spcPct val="142857"/>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gcloud config set project kubernauts-trainings</a:t>
            </a:r>
            <a:endParaRPr b="0" i="0" sz="2400" u="none" cap="none" strike="noStrike">
              <a:solidFill>
                <a:srgbClr val="414141"/>
              </a:solidFill>
              <a:latin typeface="Calibri"/>
              <a:ea typeface="Calibri"/>
              <a:cs typeface="Calibri"/>
              <a:sym typeface="Calibri"/>
            </a:endParaRPr>
          </a:p>
          <a:p>
            <a:pPr indent="-381000" lvl="0" marL="457200" marR="76200" rtl="0" algn="l">
              <a:lnSpc>
                <a:spcPct val="142857"/>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Access the Kubernetes dashboard</a:t>
            </a:r>
            <a:endParaRPr sz="2400">
              <a:solidFill>
                <a:srgbClr val="414141"/>
              </a:solidFill>
              <a:latin typeface="Calibri"/>
              <a:ea typeface="Calibri"/>
              <a:cs typeface="Calibri"/>
              <a:sym typeface="Calibri"/>
            </a:endParaRPr>
          </a:p>
          <a:p>
            <a:pPr indent="-381000" lvl="1" marL="914400" marR="76200" rtl="0" algn="l">
              <a:lnSpc>
                <a:spcPct val="142857"/>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proxy </a:t>
            </a:r>
            <a:r>
              <a:rPr b="0" i="0" lang="en" sz="2400" u="sng" cap="none" strike="noStrike">
                <a:solidFill>
                  <a:schemeClr val="hlink"/>
                </a:solidFill>
                <a:latin typeface="Calibri"/>
                <a:ea typeface="Calibri"/>
                <a:cs typeface="Calibri"/>
                <a:sym typeface="Calibri"/>
                <a:hlinkClick r:id="rId3"/>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p:txBody>
      </p:sp>
      <p:sp>
        <p:nvSpPr>
          <p:cNvPr id="478" name="Google Shape;478;p65"/>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endParaRPr sz="10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6"/>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6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85" name="Google Shape;485;p66"/>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000000"/>
              </a:buClr>
              <a:buSzPts val="2400"/>
              <a:buFont typeface="Roboto"/>
              <a:buChar char="●"/>
            </a:pPr>
            <a:r>
              <a:rPr lang="en" sz="2400">
                <a:solidFill>
                  <a:srgbClr val="414141"/>
                </a:solidFill>
                <a:latin typeface="Calibri"/>
                <a:ea typeface="Calibri"/>
                <a:cs typeface="Calibri"/>
                <a:sym typeface="Calibri"/>
              </a:rPr>
              <a:t>Login to one of the nodes</a:t>
            </a:r>
            <a:endParaRPr sz="2400">
              <a:solidFill>
                <a:srgbClr val="41414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gcloud compute ssh &lt;node-name&gt;</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81000" lvl="0" marL="457200" marR="0" rtl="0" algn="l">
              <a:lnSpc>
                <a:spcPct val="15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Get more information about a node</a:t>
            </a:r>
            <a:endParaRPr sz="2400">
              <a:solidFill>
                <a:srgbClr val="414141"/>
              </a:solidFill>
              <a:latin typeface="Calibri"/>
              <a:ea typeface="Calibri"/>
              <a:cs typeface="Calibri"/>
              <a:sym typeface="Calibri"/>
            </a:endParaRPr>
          </a:p>
          <a:p>
            <a:pPr indent="-381000" lvl="1" marL="914400" marR="0" rtl="0" algn="l">
              <a:lnSpc>
                <a:spcPct val="150000"/>
              </a:lnSpc>
              <a:spcBef>
                <a:spcPts val="0"/>
              </a:spcBef>
              <a:spcAft>
                <a:spcPts val="0"/>
              </a:spcAft>
              <a:buClr>
                <a:srgbClr val="414141"/>
              </a:buClr>
              <a:buSzPts val="2400"/>
              <a:buFont typeface="Calibri"/>
              <a:buChar char="○"/>
            </a:pPr>
            <a:r>
              <a:rPr b="0" i="0" lang="en" sz="1800" u="none" cap="none" strike="noStrike">
                <a:solidFill>
                  <a:schemeClr val="dk1"/>
                </a:solidFill>
                <a:latin typeface="Calibri"/>
                <a:ea typeface="Calibri"/>
                <a:cs typeface="Calibri"/>
                <a:sym typeface="Calibri"/>
              </a:rPr>
              <a:t>kubectl describe node &lt;node name&gt;</a:t>
            </a:r>
            <a:endParaRPr b="0" i="0" sz="2400" u="none" cap="none" strike="noStrike">
              <a:solidFill>
                <a:srgbClr val="414141"/>
              </a:solidFill>
              <a:latin typeface="Calibri"/>
              <a:ea typeface="Calibri"/>
              <a:cs typeface="Calibri"/>
              <a:sym typeface="Calibri"/>
            </a:endParaRPr>
          </a:p>
          <a:p>
            <a:pPr indent="-381000" lvl="0" marL="457200" marR="0" rtl="0" algn="l">
              <a:lnSpc>
                <a:spcPct val="15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Delete / clean up your training cluster</a:t>
            </a:r>
            <a:endParaRPr sz="2400">
              <a:solidFill>
                <a:srgbClr val="414141"/>
              </a:solidFill>
              <a:latin typeface="Calibri"/>
              <a:ea typeface="Calibri"/>
              <a:cs typeface="Calibri"/>
              <a:sym typeface="Calibri"/>
            </a:endParaRPr>
          </a:p>
          <a:p>
            <a:pPr indent="-381000" lvl="1" marL="914400" marR="0" rtl="0" algn="l">
              <a:lnSpc>
                <a:spcPct val="150000"/>
              </a:lnSpc>
              <a:spcBef>
                <a:spcPts val="0"/>
              </a:spcBef>
              <a:spcAft>
                <a:spcPts val="0"/>
              </a:spcAft>
              <a:buClr>
                <a:srgbClr val="414141"/>
              </a:buClr>
              <a:buSzPts val="2400"/>
              <a:buFont typeface="Calibri"/>
              <a:buChar char="○"/>
            </a:pPr>
            <a:r>
              <a:rPr b="0" i="0" lang="en" sz="1800" u="none" cap="none" strike="noStrike">
                <a:solidFill>
                  <a:schemeClr val="dk1"/>
                </a:solidFill>
                <a:latin typeface="Calibri"/>
                <a:ea typeface="Calibri"/>
                <a:cs typeface="Calibri"/>
                <a:sym typeface="Calibri"/>
              </a:rPr>
              <a:t>gcloud container clusters delete my-training-cluster --zone=europe-west3-a</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2800"/>
              </a:spcBef>
              <a:spcAft>
                <a:spcPts val="2800"/>
              </a:spcAft>
              <a:buNone/>
            </a:pPr>
            <a:r>
              <a:rPr lang="en" sz="1800">
                <a:solidFill>
                  <a:schemeClr val="dk1"/>
                </a:solidFill>
                <a:latin typeface="Calibri"/>
                <a:ea typeface="Calibri"/>
                <a:cs typeface="Calibri"/>
                <a:sym typeface="Calibri"/>
              </a:rPr>
              <a:t>Note: deleting a cluster doesn’t delete your storage / disks on GKE, you’ve to delete them manually</a:t>
            </a:r>
            <a:endParaRPr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6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92" name="Google Shape;492;p67"/>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Create a Kubernetes cluster on AWS</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Typhoon </a:t>
            </a:r>
            <a:r>
              <a:rPr b="0" i="0" lang="en" sz="2400" u="sng" cap="none" strike="noStrike">
                <a:solidFill>
                  <a:schemeClr val="hlink"/>
                </a:solidFill>
                <a:latin typeface="Calibri"/>
                <a:ea typeface="Calibri"/>
                <a:cs typeface="Calibri"/>
                <a:sym typeface="Calibri"/>
                <a:hlinkClick r:id="rId3"/>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Kubeadm </a:t>
            </a:r>
            <a:r>
              <a:rPr b="0" i="0" lang="en" sz="2400" u="sng" cap="none" strike="noStrike">
                <a:solidFill>
                  <a:schemeClr val="hlink"/>
                </a:solidFill>
                <a:latin typeface="Calibri"/>
                <a:ea typeface="Calibri"/>
                <a:cs typeface="Calibri"/>
                <a:sym typeface="Calibri"/>
                <a:hlinkClick r:id="rId4"/>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Kops FastStart </a:t>
            </a:r>
            <a:r>
              <a:rPr b="0" i="0" lang="en" sz="2400" u="sng" cap="none" strike="noStrike">
                <a:solidFill>
                  <a:schemeClr val="hlink"/>
                </a:solidFill>
                <a:latin typeface="Calibri"/>
                <a:ea typeface="Calibri"/>
                <a:cs typeface="Calibri"/>
                <a:sym typeface="Calibri"/>
                <a:hlinkClick r:id="rId5"/>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Kubicorn </a:t>
            </a:r>
            <a:r>
              <a:rPr b="0" i="0" lang="en" sz="2400" u="sng" cap="none" strike="noStrike">
                <a:solidFill>
                  <a:schemeClr val="hlink"/>
                </a:solidFill>
                <a:latin typeface="Calibri"/>
                <a:ea typeface="Calibri"/>
                <a:cs typeface="Calibri"/>
                <a:sym typeface="Calibri"/>
                <a:hlinkClick r:id="rId6"/>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TK8 </a:t>
            </a:r>
            <a:r>
              <a:rPr b="0" i="0" lang="en" sz="2400" u="sng" cap="none" strike="noStrike">
                <a:solidFill>
                  <a:schemeClr val="hlink"/>
                </a:solidFill>
                <a:latin typeface="Calibri"/>
                <a:ea typeface="Calibri"/>
                <a:cs typeface="Calibri"/>
                <a:sym typeface="Calibri"/>
                <a:hlinkClick r:id="rId7"/>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Kubernetes Cluster API </a:t>
            </a:r>
            <a:r>
              <a:rPr b="0" i="0" lang="en" sz="2400" u="sng" cap="none" strike="noStrike">
                <a:solidFill>
                  <a:schemeClr val="hlink"/>
                </a:solidFill>
                <a:latin typeface="Calibri"/>
                <a:ea typeface="Calibri"/>
                <a:cs typeface="Calibri"/>
                <a:sym typeface="Calibri"/>
                <a:hlinkClick r:id="rId8"/>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6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499" name="Google Shape;499;p68"/>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Create a Kubernetes cluster on ACS</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Please refer to Kubernetes CookBook</a:t>
            </a:r>
            <a:endParaRPr b="0" i="0" sz="2400" u="none" cap="none" strike="noStrike">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500" name="Google Shape;500;p68"/>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endParaRPr sz="10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6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07" name="Google Shape;507;p69"/>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latin typeface="Calibri"/>
                <a:ea typeface="Calibri"/>
                <a:cs typeface="Calibri"/>
                <a:sym typeface="Calibri"/>
              </a:rPr>
              <a:t>Install Swagger UI on Minikube / Minishift / Tectonic</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 run swagger-ui --image=swaggerapi/swagger-ui:latest</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On Tectonic </a:t>
            </a:r>
            <a:r>
              <a:rPr b="0" i="0" lang="en" sz="2400" u="sng" cap="none" strike="noStrike">
                <a:solidFill>
                  <a:schemeClr val="hlink"/>
                </a:solidFill>
                <a:latin typeface="Calibri"/>
                <a:ea typeface="Calibri"/>
                <a:cs typeface="Calibri"/>
                <a:sym typeface="Calibri"/>
                <a:hlinkClick r:id="rId3"/>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2" marL="13716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 expose deployment swagger-ui --port=8080 --external-ip=172.17.4.101 --type=NodePort</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On Minikube </a:t>
            </a:r>
            <a:r>
              <a:rPr b="0" i="0" lang="en" sz="2400" u="sng" cap="none" strike="noStrike">
                <a:solidFill>
                  <a:schemeClr val="hlink"/>
                </a:solidFill>
                <a:latin typeface="Calibri"/>
                <a:ea typeface="Calibri"/>
                <a:cs typeface="Calibri"/>
                <a:sym typeface="Calibri"/>
                <a:hlinkClick r:id="rId4"/>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2" marL="13716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 expose deployment swagger-ui --port=8080 --external-ip=$(minikube ip) --type=NodePort</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Use </a:t>
            </a:r>
            <a:r>
              <a:rPr b="0" i="0" lang="en" sz="2400" u="sng" cap="none" strike="noStrike">
                <a:solidFill>
                  <a:schemeClr val="hlink"/>
                </a:solidFill>
                <a:latin typeface="Calibri"/>
                <a:ea typeface="Calibri"/>
                <a:cs typeface="Calibri"/>
                <a:sym typeface="Calibri"/>
                <a:hlinkClick r:id="rId5"/>
              </a:rPr>
              <a:t>swagger.json</a:t>
            </a:r>
            <a:r>
              <a:rPr b="0" i="0" lang="en" sz="2400" u="none" cap="none" strike="noStrike">
                <a:solidFill>
                  <a:srgbClr val="414141"/>
                </a:solidFill>
                <a:latin typeface="Calibri"/>
                <a:ea typeface="Calibri"/>
                <a:cs typeface="Calibri"/>
                <a:sym typeface="Calibri"/>
              </a:rPr>
              <a:t> to explore the API</a:t>
            </a:r>
            <a:endParaRPr b="0" i="0" sz="2400" u="none" cap="none" strike="noStrike">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7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pic>
        <p:nvPicPr>
          <p:cNvPr id="514" name="Google Shape;514;p70"/>
          <p:cNvPicPr preferRelativeResize="0"/>
          <p:nvPr/>
        </p:nvPicPr>
        <p:blipFill rotWithShape="1">
          <a:blip r:embed="rId3">
            <a:alphaModFix/>
          </a:blip>
          <a:srcRect b="0" l="0" r="0" t="0"/>
          <a:stretch/>
        </p:blipFill>
        <p:spPr>
          <a:xfrm>
            <a:off x="152400" y="1424851"/>
            <a:ext cx="8839200" cy="417366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7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pic>
        <p:nvPicPr>
          <p:cNvPr id="521" name="Google Shape;521;p71"/>
          <p:cNvPicPr preferRelativeResize="0"/>
          <p:nvPr/>
        </p:nvPicPr>
        <p:blipFill rotWithShape="1">
          <a:blip r:embed="rId3">
            <a:alphaModFix/>
          </a:blip>
          <a:srcRect b="0" l="0" r="0" t="0"/>
          <a:stretch/>
        </p:blipFill>
        <p:spPr>
          <a:xfrm>
            <a:off x="1475137" y="2117575"/>
            <a:ext cx="6357976" cy="3753250"/>
          </a:xfrm>
          <a:prstGeom prst="rect">
            <a:avLst/>
          </a:prstGeom>
          <a:noFill/>
          <a:ln>
            <a:noFill/>
          </a:ln>
        </p:spPr>
      </p:pic>
      <p:sp>
        <p:nvSpPr>
          <p:cNvPr id="522" name="Google Shape;522;p71"/>
          <p:cNvSpPr txBox="1"/>
          <p:nvPr/>
        </p:nvSpPr>
        <p:spPr>
          <a:xfrm>
            <a:off x="407475" y="1391113"/>
            <a:ext cx="8573700" cy="6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2400">
                <a:solidFill>
                  <a:srgbClr val="414141"/>
                </a:solidFill>
                <a:latin typeface="Calibri"/>
                <a:ea typeface="Calibri"/>
                <a:cs typeface="Calibri"/>
                <a:sym typeface="Calibri"/>
              </a:rPr>
              <a:t>Enjoy the Kubernetes API deep dive </a:t>
            </a:r>
            <a:r>
              <a:rPr lang="en" sz="2400" u="sng">
                <a:solidFill>
                  <a:schemeClr val="hlink"/>
                </a:solidFill>
                <a:latin typeface="Calibri"/>
                <a:ea typeface="Calibri"/>
                <a:cs typeface="Calibri"/>
                <a:sym typeface="Calibri"/>
                <a:hlinkClick r:id="rId4"/>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7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29" name="Google Shape;529;p72"/>
          <p:cNvSpPr txBox="1"/>
          <p:nvPr/>
        </p:nvSpPr>
        <p:spPr>
          <a:xfrm>
            <a:off x="294375" y="1390800"/>
            <a:ext cx="8573700" cy="4085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2400">
                <a:solidFill>
                  <a:srgbClr val="414141"/>
                </a:solidFill>
                <a:latin typeface="Calibri"/>
                <a:ea typeface="Calibri"/>
                <a:cs typeface="Calibri"/>
                <a:sym typeface="Calibri"/>
              </a:rPr>
              <a:t>Get all API resources supported by your K8s cluster:</a:t>
            </a: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t/>
            </a: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rPr lang="en" sz="2400">
                <a:solidFill>
                  <a:srgbClr val="414141"/>
                </a:solidFill>
                <a:latin typeface="Calibri"/>
                <a:ea typeface="Calibri"/>
                <a:cs typeface="Calibri"/>
                <a:sym typeface="Calibri"/>
              </a:rPr>
              <a:t>$ kubectl api-resources -o wide</a:t>
            </a: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t/>
            </a: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rPr lang="en" sz="2400">
                <a:solidFill>
                  <a:srgbClr val="414141"/>
                </a:solidFill>
                <a:latin typeface="Calibri"/>
                <a:ea typeface="Calibri"/>
                <a:cs typeface="Calibri"/>
                <a:sym typeface="Calibri"/>
              </a:rPr>
              <a:t>Get API resources for a particular API group:</a:t>
            </a:r>
            <a:br>
              <a:rPr lang="en" sz="2400">
                <a:solidFill>
                  <a:srgbClr val="414141"/>
                </a:solidFill>
                <a:latin typeface="Calibri"/>
                <a:ea typeface="Calibri"/>
                <a:cs typeface="Calibri"/>
                <a:sym typeface="Calibri"/>
              </a:rPr>
            </a:br>
            <a:br>
              <a:rPr lang="en" sz="2400">
                <a:solidFill>
                  <a:srgbClr val="414141"/>
                </a:solidFill>
                <a:latin typeface="Calibri"/>
                <a:ea typeface="Calibri"/>
                <a:cs typeface="Calibri"/>
                <a:sym typeface="Calibri"/>
              </a:rPr>
            </a:br>
            <a:r>
              <a:rPr lang="en" sz="2400">
                <a:solidFill>
                  <a:srgbClr val="414141"/>
                </a:solidFill>
                <a:latin typeface="Calibri"/>
                <a:ea typeface="Calibri"/>
                <a:cs typeface="Calibri"/>
                <a:sym typeface="Calibri"/>
              </a:rPr>
              <a:t>$ kubectl api-resources --api-group apps -o wide</a:t>
            </a:r>
            <a:br>
              <a:rPr lang="en" sz="2400">
                <a:solidFill>
                  <a:srgbClr val="414141"/>
                </a:solidFill>
                <a:latin typeface="Calibri"/>
                <a:ea typeface="Calibri"/>
                <a:cs typeface="Calibri"/>
                <a:sym typeface="Calibri"/>
              </a:rPr>
            </a:br>
            <a:br>
              <a:rPr lang="en" sz="2400">
                <a:solidFill>
                  <a:srgbClr val="414141"/>
                </a:solidFill>
                <a:latin typeface="Calibri"/>
                <a:ea typeface="Calibri"/>
                <a:cs typeface="Calibri"/>
                <a:sym typeface="Calibri"/>
              </a:rPr>
            </a:br>
            <a:r>
              <a:rPr lang="en" sz="2400">
                <a:solidFill>
                  <a:srgbClr val="414141"/>
                </a:solidFill>
                <a:latin typeface="Calibri"/>
                <a:ea typeface="Calibri"/>
                <a:cs typeface="Calibri"/>
                <a:sym typeface="Calibri"/>
              </a:rPr>
              <a:t>Get more info about the particular resource:</a:t>
            </a:r>
            <a:br>
              <a:rPr lang="en" sz="2400">
                <a:solidFill>
                  <a:srgbClr val="414141"/>
                </a:solidFill>
                <a:latin typeface="Calibri"/>
                <a:ea typeface="Calibri"/>
                <a:cs typeface="Calibri"/>
                <a:sym typeface="Calibri"/>
              </a:rPr>
            </a:br>
            <a:br>
              <a:rPr lang="en" sz="2400">
                <a:solidFill>
                  <a:srgbClr val="414141"/>
                </a:solidFill>
                <a:latin typeface="Calibri"/>
                <a:ea typeface="Calibri"/>
                <a:cs typeface="Calibri"/>
                <a:sym typeface="Calibri"/>
              </a:rPr>
            </a:br>
            <a:r>
              <a:rPr lang="en" sz="2400">
                <a:solidFill>
                  <a:srgbClr val="414141"/>
                </a:solidFill>
                <a:latin typeface="Calibri"/>
                <a:ea typeface="Calibri"/>
                <a:cs typeface="Calibri"/>
                <a:sym typeface="Calibri"/>
              </a:rPr>
              <a:t>$ kubectl explain configmap</a:t>
            </a: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t/>
            </a:r>
            <a:endParaRPr sz="2400">
              <a:solidFill>
                <a:srgbClr val="414141"/>
              </a:solidFill>
              <a:latin typeface="Calibri"/>
              <a:ea typeface="Calibri"/>
              <a:cs typeface="Calibri"/>
              <a:sym typeface="Calibri"/>
            </a:endParaRPr>
          </a:p>
        </p:txBody>
      </p:sp>
      <p:sp>
        <p:nvSpPr>
          <p:cNvPr id="530" name="Google Shape;530;p72"/>
          <p:cNvSpPr txBox="1"/>
          <p:nvPr/>
        </p:nvSpPr>
        <p:spPr>
          <a:xfrm>
            <a:off x="27600" y="5542000"/>
            <a:ext cx="9068700" cy="41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Source: </a:t>
            </a:r>
            <a:r>
              <a:rPr lang="en" sz="1800" u="sng">
                <a:solidFill>
                  <a:schemeClr val="hlink"/>
                </a:solidFill>
                <a:latin typeface="Calibri"/>
                <a:ea typeface="Calibri"/>
                <a:cs typeface="Calibri"/>
                <a:sym typeface="Calibri"/>
                <a:hlinkClick r:id="rId3"/>
              </a:rPr>
              <a:t>https://akomljen.com/kubernetes-api-resources-which-group-and-version-to-use/</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22" name="Google Shape;122;p19"/>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Again: almost everything you need to know about Kubernetes &amp; more:</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sng" cap="none" strike="noStrike">
                <a:solidFill>
                  <a:schemeClr val="hlink"/>
                </a:solidFill>
                <a:latin typeface="Calibri"/>
                <a:ea typeface="Calibri"/>
                <a:cs typeface="Calibri"/>
                <a:sym typeface="Calibri"/>
                <a:hlinkClick r:id="rId3"/>
              </a:rPr>
              <a:t>https://goo.gl/Rywkpd</a:t>
            </a:r>
            <a:endParaRPr b="0" i="0" sz="24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Recommended Books and references:</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rPr lang="en" sz="1000">
                <a:solidFill>
                  <a:srgbClr val="414141"/>
                </a:solidFill>
                <a:latin typeface="Calibri"/>
                <a:ea typeface="Calibri"/>
                <a:cs typeface="Calibri"/>
                <a:sym typeface="Calibri"/>
              </a:rPr>
              <a:t>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pic>
        <p:nvPicPr>
          <p:cNvPr id="123" name="Google Shape;123;p19">
            <a:hlinkClick r:id="rId4"/>
          </p:cNvPr>
          <p:cNvPicPr preferRelativeResize="0"/>
          <p:nvPr/>
        </p:nvPicPr>
        <p:blipFill rotWithShape="1">
          <a:blip r:embed="rId5">
            <a:alphaModFix/>
          </a:blip>
          <a:srcRect b="0" l="0" r="0" t="0"/>
          <a:stretch/>
        </p:blipFill>
        <p:spPr>
          <a:xfrm>
            <a:off x="7000050" y="3491426"/>
            <a:ext cx="1744250" cy="2284473"/>
          </a:xfrm>
          <a:prstGeom prst="rect">
            <a:avLst/>
          </a:prstGeom>
          <a:noFill/>
          <a:ln>
            <a:noFill/>
          </a:ln>
        </p:spPr>
      </p:pic>
      <p:pic>
        <p:nvPicPr>
          <p:cNvPr id="124" name="Google Shape;124;p19">
            <a:hlinkClick r:id="rId6"/>
          </p:cNvPr>
          <p:cNvPicPr preferRelativeResize="0"/>
          <p:nvPr/>
        </p:nvPicPr>
        <p:blipFill rotWithShape="1">
          <a:blip r:embed="rId7">
            <a:alphaModFix/>
          </a:blip>
          <a:srcRect b="0" l="0" r="0" t="0"/>
          <a:stretch/>
        </p:blipFill>
        <p:spPr>
          <a:xfrm>
            <a:off x="4888785" y="3502826"/>
            <a:ext cx="1733329" cy="2261675"/>
          </a:xfrm>
          <a:prstGeom prst="rect">
            <a:avLst/>
          </a:prstGeom>
          <a:noFill/>
          <a:ln>
            <a:noFill/>
          </a:ln>
        </p:spPr>
      </p:pic>
      <p:pic>
        <p:nvPicPr>
          <p:cNvPr id="125" name="Google Shape;125;p19">
            <a:hlinkClick r:id="rId8"/>
          </p:cNvPr>
          <p:cNvPicPr preferRelativeResize="0"/>
          <p:nvPr/>
        </p:nvPicPr>
        <p:blipFill rotWithShape="1">
          <a:blip r:embed="rId9">
            <a:alphaModFix/>
          </a:blip>
          <a:srcRect b="0" l="0" r="0" t="0"/>
          <a:stretch/>
        </p:blipFill>
        <p:spPr>
          <a:xfrm>
            <a:off x="501266" y="3502826"/>
            <a:ext cx="1810986" cy="2295075"/>
          </a:xfrm>
          <a:prstGeom prst="rect">
            <a:avLst/>
          </a:prstGeom>
          <a:noFill/>
          <a:ln>
            <a:noFill/>
          </a:ln>
        </p:spPr>
      </p:pic>
      <p:pic>
        <p:nvPicPr>
          <p:cNvPr id="126" name="Google Shape;126;p19">
            <a:hlinkClick r:id="rId10"/>
          </p:cNvPr>
          <p:cNvPicPr preferRelativeResize="0"/>
          <p:nvPr/>
        </p:nvPicPr>
        <p:blipFill rotWithShape="1">
          <a:blip r:embed="rId11">
            <a:alphaModFix/>
          </a:blip>
          <a:srcRect b="0" l="0" r="0" t="0"/>
          <a:stretch/>
        </p:blipFill>
        <p:spPr>
          <a:xfrm>
            <a:off x="2743201" y="3538875"/>
            <a:ext cx="1704363" cy="221479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3"/>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7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37" name="Google Shape;537;p73"/>
          <p:cNvSpPr txBox="1"/>
          <p:nvPr/>
        </p:nvSpPr>
        <p:spPr>
          <a:xfrm>
            <a:off x="294375" y="1390800"/>
            <a:ext cx="8573700" cy="4085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2400">
                <a:solidFill>
                  <a:srgbClr val="414141"/>
                </a:solidFill>
                <a:latin typeface="Calibri"/>
                <a:ea typeface="Calibri"/>
                <a:cs typeface="Calibri"/>
                <a:sym typeface="Calibri"/>
              </a:rPr>
              <a:t>Get all API versions supported by your K8s cluster:</a:t>
            </a: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t/>
            </a: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rPr lang="en" sz="2400">
                <a:solidFill>
                  <a:srgbClr val="414141"/>
                </a:solidFill>
                <a:latin typeface="Calibri"/>
                <a:ea typeface="Calibri"/>
                <a:cs typeface="Calibri"/>
                <a:sym typeface="Calibri"/>
              </a:rPr>
              <a:t>$ kubectl api-versions</a:t>
            </a: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t/>
            </a: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rPr lang="en" sz="2400">
                <a:solidFill>
                  <a:srgbClr val="414141"/>
                </a:solidFill>
                <a:latin typeface="Calibri"/>
                <a:ea typeface="Calibri"/>
                <a:cs typeface="Calibri"/>
                <a:sym typeface="Calibri"/>
              </a:rPr>
              <a:t>Check if a particular group/version is available for some resource:</a:t>
            </a:r>
            <a:br>
              <a:rPr lang="en" sz="2400">
                <a:solidFill>
                  <a:srgbClr val="414141"/>
                </a:solidFill>
                <a:latin typeface="Calibri"/>
                <a:ea typeface="Calibri"/>
                <a:cs typeface="Calibri"/>
                <a:sym typeface="Calibri"/>
              </a:rPr>
            </a:br>
            <a:br>
              <a:rPr lang="en" sz="2400">
                <a:solidFill>
                  <a:srgbClr val="414141"/>
                </a:solidFill>
                <a:latin typeface="Calibri"/>
                <a:ea typeface="Calibri"/>
                <a:cs typeface="Calibri"/>
                <a:sym typeface="Calibri"/>
              </a:rPr>
            </a:br>
            <a:r>
              <a:rPr lang="en" sz="2400">
                <a:solidFill>
                  <a:srgbClr val="414141"/>
                </a:solidFill>
                <a:latin typeface="Calibri"/>
                <a:ea typeface="Calibri"/>
                <a:cs typeface="Calibri"/>
                <a:sym typeface="Calibri"/>
              </a:rPr>
              <a:t> $ kubectl get deployments.v1.apps -n kube-system</a:t>
            </a:r>
            <a:br>
              <a:rPr lang="en" sz="2400">
                <a:solidFill>
                  <a:srgbClr val="414141"/>
                </a:solidFill>
                <a:latin typeface="Calibri"/>
                <a:ea typeface="Calibri"/>
                <a:cs typeface="Calibri"/>
                <a:sym typeface="Calibri"/>
              </a:rPr>
            </a:br>
            <a:br>
              <a:rPr lang="en" sz="2400">
                <a:solidFill>
                  <a:srgbClr val="414141"/>
                </a:solidFill>
                <a:latin typeface="Calibri"/>
                <a:ea typeface="Calibri"/>
                <a:cs typeface="Calibri"/>
                <a:sym typeface="Calibri"/>
              </a:rPr>
            </a:br>
            <a:endParaRPr sz="2400">
              <a:solidFill>
                <a:srgbClr val="414141"/>
              </a:solidFill>
              <a:latin typeface="Calibri"/>
              <a:ea typeface="Calibri"/>
              <a:cs typeface="Calibri"/>
              <a:sym typeface="Calibri"/>
            </a:endParaRPr>
          </a:p>
          <a:p>
            <a:pPr indent="0" lvl="0" marL="0" marR="0" rtl="0" algn="l">
              <a:spcBef>
                <a:spcPts val="0"/>
              </a:spcBef>
              <a:spcAft>
                <a:spcPts val="0"/>
              </a:spcAft>
              <a:buNone/>
            </a:pPr>
            <a:r>
              <a:t/>
            </a:r>
            <a:endParaRPr sz="2400">
              <a:solidFill>
                <a:srgbClr val="414141"/>
              </a:solidFill>
              <a:latin typeface="Calibri"/>
              <a:ea typeface="Calibri"/>
              <a:cs typeface="Calibri"/>
              <a:sym typeface="Calibri"/>
            </a:endParaRPr>
          </a:p>
        </p:txBody>
      </p:sp>
      <p:sp>
        <p:nvSpPr>
          <p:cNvPr id="538" name="Google Shape;538;p73"/>
          <p:cNvSpPr txBox="1"/>
          <p:nvPr/>
        </p:nvSpPr>
        <p:spPr>
          <a:xfrm>
            <a:off x="27600" y="5542000"/>
            <a:ext cx="9068700" cy="41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Source: </a:t>
            </a:r>
            <a:r>
              <a:rPr lang="en" sz="1800" u="sng">
                <a:solidFill>
                  <a:schemeClr val="hlink"/>
                </a:solidFill>
                <a:latin typeface="Calibri"/>
                <a:ea typeface="Calibri"/>
                <a:cs typeface="Calibri"/>
                <a:sym typeface="Calibri"/>
                <a:hlinkClick r:id="rId3"/>
              </a:rPr>
              <a:t>https://akomljen.com/kubernetes-api-resources-which-group-and-version-to-use/</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4"/>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7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45" name="Google Shape;545;p74"/>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Start the Ghost micro-blogging platform</a:t>
            </a:r>
            <a:endParaRPr sz="20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kubectl run ghost --image=ghost:0.9</a:t>
            </a:r>
            <a:endParaRPr b="0" i="0" sz="20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kubectl expose deployments ghost --port=2368 --type=LoadBalancer</a:t>
            </a:r>
            <a:endParaRPr b="0" i="0" sz="20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 expose deployment ghost --port=2368 --external-ip=$(minikube ip) --type=NodePort</a:t>
            </a:r>
            <a:endParaRPr b="0" i="0" sz="20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kubectl get svc</a:t>
            </a:r>
            <a:endParaRPr b="0" i="0" sz="20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kubectl get deploy</a:t>
            </a:r>
            <a:endParaRPr b="0" i="0" sz="20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kubectl edit deploy ghost (change the nr. of replicas to 3)</a:t>
            </a:r>
            <a:endParaRPr b="0" i="0" sz="2000" u="none" cap="none" strike="noStrike">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pic>
        <p:nvPicPr>
          <p:cNvPr id="546" name="Google Shape;546;p74"/>
          <p:cNvPicPr preferRelativeResize="0"/>
          <p:nvPr/>
        </p:nvPicPr>
        <p:blipFill rotWithShape="1">
          <a:blip r:embed="rId3">
            <a:alphaModFix/>
          </a:blip>
          <a:srcRect b="0" l="0" r="0" t="0"/>
          <a:stretch/>
        </p:blipFill>
        <p:spPr>
          <a:xfrm>
            <a:off x="3647607" y="4997386"/>
            <a:ext cx="4810125" cy="714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7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53" name="Google Shape;553;p75"/>
          <p:cNvSpPr txBox="1"/>
          <p:nvPr/>
        </p:nvSpPr>
        <p:spPr>
          <a:xfrm>
            <a:off x="0" y="1387929"/>
            <a:ext cx="9144000" cy="4612821"/>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Log into the pod</a:t>
            </a:r>
            <a:endParaRPr sz="20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kubectl exec -it ghost-xxx bash</a:t>
            </a:r>
            <a:endParaRPr b="0" i="0" sz="20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Get the logs from the pod</a:t>
            </a:r>
            <a:endParaRPr sz="20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kubectl logs ghost-xxx</a:t>
            </a:r>
            <a:endParaRPr b="0" i="0" sz="20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Delete the Ghost micro-bloging platform</a:t>
            </a:r>
            <a:endParaRPr sz="20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kubectl delete deploy ghost</a:t>
            </a:r>
            <a:endParaRPr b="0" i="0" sz="20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000">
                <a:solidFill>
                  <a:srgbClr val="414141"/>
                </a:solidFill>
                <a:latin typeface="Calibri"/>
                <a:ea typeface="Calibri"/>
                <a:cs typeface="Calibri"/>
                <a:sym typeface="Calibri"/>
              </a:rPr>
              <a:t>Get the cluster state</a:t>
            </a:r>
            <a:endParaRPr sz="20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000" u="none" cap="none" strike="noStrike">
                <a:solidFill>
                  <a:srgbClr val="414141"/>
                </a:solidFill>
                <a:latin typeface="Calibri"/>
                <a:ea typeface="Calibri"/>
                <a:cs typeface="Calibri"/>
                <a:sym typeface="Calibri"/>
              </a:rPr>
              <a:t>kubectl cluster-info dump --all-namespaces --output-directory=$PWD/cluster-state</a:t>
            </a:r>
            <a:endParaRPr b="0" i="0" sz="2000" u="none" cap="none" strike="noStrike">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6"/>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7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60" name="Google Shape;560;p76"/>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Please read and understand </a:t>
            </a:r>
            <a:r>
              <a:rPr lang="en" sz="2400" u="sng">
                <a:solidFill>
                  <a:schemeClr val="hlink"/>
                </a:solidFill>
                <a:latin typeface="Calibri"/>
                <a:ea typeface="Calibri"/>
                <a:cs typeface="Calibri"/>
                <a:sym typeface="Calibri"/>
                <a:hlinkClick r:id="rId3"/>
              </a:rPr>
              <a:t>this</a:t>
            </a:r>
            <a:r>
              <a:rPr lang="en" sz="2400">
                <a:solidFill>
                  <a:srgbClr val="414141"/>
                </a:solidFill>
                <a:latin typeface="Calibri"/>
                <a:ea typeface="Calibri"/>
                <a:cs typeface="Calibri"/>
                <a:sym typeface="Calibri"/>
              </a:rPr>
              <a:t> great free chapter from Kubernetes in Action book by Marko Lukša.  </a:t>
            </a:r>
            <a:br>
              <a:rPr lang="en" sz="2400">
                <a:solidFill>
                  <a:schemeClr val="dk1"/>
                </a:solidFill>
                <a:latin typeface="Roboto"/>
                <a:ea typeface="Roboto"/>
                <a:cs typeface="Roboto"/>
                <a:sym typeface="Roboto"/>
              </a:rPr>
            </a:br>
            <a:endParaRPr sz="2400">
              <a:solidFill>
                <a:schemeClr val="dk1"/>
              </a:solidFill>
              <a:latin typeface="Roboto"/>
              <a:ea typeface="Roboto"/>
              <a:cs typeface="Roboto"/>
              <a:sym typeface="Roboto"/>
            </a:endParaRPr>
          </a:p>
        </p:txBody>
      </p:sp>
      <p:pic>
        <p:nvPicPr>
          <p:cNvPr id="561" name="Google Shape;561;p76"/>
          <p:cNvPicPr preferRelativeResize="0"/>
          <p:nvPr/>
        </p:nvPicPr>
        <p:blipFill rotWithShape="1">
          <a:blip r:embed="rId4">
            <a:alphaModFix/>
          </a:blip>
          <a:srcRect b="0" l="0" r="0" t="0"/>
          <a:stretch/>
        </p:blipFill>
        <p:spPr>
          <a:xfrm>
            <a:off x="6931850" y="2189601"/>
            <a:ext cx="1621400" cy="2017325"/>
          </a:xfrm>
          <a:prstGeom prst="rect">
            <a:avLst/>
          </a:prstGeom>
          <a:noFill/>
          <a:ln>
            <a:noFill/>
          </a:ln>
        </p:spPr>
      </p:pic>
      <p:pic>
        <p:nvPicPr>
          <p:cNvPr id="562" name="Google Shape;562;p76"/>
          <p:cNvPicPr preferRelativeResize="0"/>
          <p:nvPr/>
        </p:nvPicPr>
        <p:blipFill rotWithShape="1">
          <a:blip r:embed="rId5">
            <a:alphaModFix/>
          </a:blip>
          <a:srcRect b="0" l="0" r="0" t="0"/>
          <a:stretch/>
        </p:blipFill>
        <p:spPr>
          <a:xfrm>
            <a:off x="735275" y="2811751"/>
            <a:ext cx="5314950" cy="9048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7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69" name="Google Shape;569;p77"/>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700"/>
              </a:spcAft>
              <a:buNone/>
            </a:pPr>
            <a:r>
              <a:t/>
            </a:r>
            <a:endParaRPr sz="2400">
              <a:solidFill>
                <a:schemeClr val="dk1"/>
              </a:solidFill>
              <a:latin typeface="Roboto"/>
              <a:ea typeface="Roboto"/>
              <a:cs typeface="Roboto"/>
              <a:sym typeface="Roboto"/>
            </a:endParaRPr>
          </a:p>
        </p:txBody>
      </p:sp>
      <p:sp>
        <p:nvSpPr>
          <p:cNvPr id="570" name="Google Shape;570;p77"/>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77"/>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100" u="sng">
                <a:solidFill>
                  <a:schemeClr val="hlink"/>
                </a:solidFill>
                <a:latin typeface="Calibri"/>
                <a:ea typeface="Calibri"/>
                <a:cs typeface="Calibri"/>
                <a:sym typeface="Calibri"/>
                <a:hlinkClick r:id="rId3"/>
              </a:rPr>
              <a:t>https://medium.com/@metaphorical/internal-and-external-connectivity-in-kubernetes-space-a25cba822089</a:t>
            </a:r>
            <a:endParaRPr sz="1000">
              <a:solidFill>
                <a:schemeClr val="dk1"/>
              </a:solidFill>
              <a:latin typeface="Calibri"/>
              <a:ea typeface="Calibri"/>
              <a:cs typeface="Calibri"/>
              <a:sym typeface="Calibri"/>
            </a:endParaRPr>
          </a:p>
        </p:txBody>
      </p:sp>
      <p:pic>
        <p:nvPicPr>
          <p:cNvPr id="572" name="Google Shape;572;p77"/>
          <p:cNvPicPr preferRelativeResize="0"/>
          <p:nvPr/>
        </p:nvPicPr>
        <p:blipFill rotWithShape="1">
          <a:blip r:embed="rId4">
            <a:alphaModFix/>
          </a:blip>
          <a:srcRect b="0" l="0" r="0" t="0"/>
          <a:stretch/>
        </p:blipFill>
        <p:spPr>
          <a:xfrm>
            <a:off x="1" y="1162879"/>
            <a:ext cx="9143999" cy="453224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7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79" name="Google Shape;579;p78"/>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700"/>
              </a:spcAft>
              <a:buNone/>
            </a:pPr>
            <a:r>
              <a:t/>
            </a:r>
            <a:endParaRPr sz="2400">
              <a:solidFill>
                <a:schemeClr val="dk1"/>
              </a:solidFill>
              <a:latin typeface="Roboto"/>
              <a:ea typeface="Roboto"/>
              <a:cs typeface="Roboto"/>
              <a:sym typeface="Roboto"/>
            </a:endParaRPr>
          </a:p>
        </p:txBody>
      </p:sp>
      <p:pic>
        <p:nvPicPr>
          <p:cNvPr id="580" name="Google Shape;580;p78"/>
          <p:cNvPicPr preferRelativeResize="0"/>
          <p:nvPr/>
        </p:nvPicPr>
        <p:blipFill rotWithShape="1">
          <a:blip r:embed="rId3">
            <a:alphaModFix/>
          </a:blip>
          <a:srcRect b="0" l="0" r="0" t="0"/>
          <a:stretch/>
        </p:blipFill>
        <p:spPr>
          <a:xfrm>
            <a:off x="2636050" y="1489026"/>
            <a:ext cx="3573400" cy="3988801"/>
          </a:xfrm>
          <a:prstGeom prst="rect">
            <a:avLst/>
          </a:prstGeom>
          <a:noFill/>
          <a:ln>
            <a:noFill/>
          </a:ln>
        </p:spPr>
      </p:pic>
      <p:sp>
        <p:nvSpPr>
          <p:cNvPr id="581" name="Google Shape;581;p78"/>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78"/>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4"/>
              </a:rPr>
              <a:t>https://medium.com/google-cloud/kubernetes-nodeport-vs-loadbalancer-vs-ingress-when-should-i-use-what-922f010849e0</a:t>
            </a:r>
            <a:endParaRPr sz="1000">
              <a:solidFill>
                <a:schemeClr val="dk1"/>
              </a:solidFill>
              <a:latin typeface="Calibri"/>
              <a:ea typeface="Calibri"/>
              <a:cs typeface="Calibri"/>
              <a:sym typeface="Calibri"/>
            </a:endParaRPr>
          </a:p>
        </p:txBody>
      </p:sp>
      <p:sp>
        <p:nvSpPr>
          <p:cNvPr id="583" name="Google Shape;583;p78"/>
          <p:cNvSpPr/>
          <p:nvPr/>
        </p:nvSpPr>
        <p:spPr>
          <a:xfrm>
            <a:off x="184550" y="1378250"/>
            <a:ext cx="1503900" cy="1449600"/>
          </a:xfrm>
          <a:prstGeom prst="sun">
            <a:avLst>
              <a:gd fmla="val 25000" name="adj"/>
            </a:avLst>
          </a:prstGeom>
          <a:solidFill>
            <a:srgbClr val="FF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7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90" name="Google Shape;590;p79"/>
          <p:cNvSpPr txBox="1"/>
          <p:nvPr/>
        </p:nvSpPr>
        <p:spPr>
          <a:xfrm>
            <a:off x="20100" y="1151164"/>
            <a:ext cx="8809200" cy="4429907"/>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3 Ways to expose your services in Kubernetes</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NodePort</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External LoadBalancer</a:t>
            </a:r>
            <a:endParaRPr b="0" i="0" sz="2400" u="none" cap="none" strike="noStrike">
              <a:solidFill>
                <a:srgbClr val="414141"/>
              </a:solidFill>
              <a:latin typeface="Calibri"/>
              <a:ea typeface="Calibri"/>
              <a:cs typeface="Calibri"/>
              <a:sym typeface="Calibri"/>
            </a:endParaRPr>
          </a:p>
          <a:p>
            <a:pPr indent="-381000" lvl="2" marL="13716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MetalLB consideration</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Ingress</a:t>
            </a:r>
            <a:endParaRPr b="0" i="0" sz="2400" u="none" cap="none" strike="noStrike">
              <a:solidFill>
                <a:srgbClr val="414141"/>
              </a:solidFill>
              <a:latin typeface="Calibri"/>
              <a:ea typeface="Calibri"/>
              <a:cs typeface="Calibri"/>
              <a:sym typeface="Calibri"/>
            </a:endParaRPr>
          </a:p>
          <a:p>
            <a:pPr indent="-381000" lvl="2" marL="13716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Ingress Controller</a:t>
            </a:r>
            <a:endParaRPr b="0" i="0" sz="2400" u="none" cap="none" strike="noStrike">
              <a:solidFill>
                <a:srgbClr val="414141"/>
              </a:solidFill>
              <a:latin typeface="Calibri"/>
              <a:ea typeface="Calibri"/>
              <a:cs typeface="Calibri"/>
              <a:sym typeface="Calibri"/>
            </a:endParaRPr>
          </a:p>
          <a:p>
            <a:pPr indent="-381000" lvl="2" marL="13716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Ingress resource</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More + </a:t>
            </a:r>
            <a:r>
              <a:rPr b="0" i="0" lang="en" sz="2400" u="sng" cap="none" strike="noStrike">
                <a:solidFill>
                  <a:schemeClr val="hlink"/>
                </a:solidFill>
                <a:latin typeface="Calibri"/>
                <a:ea typeface="Calibri"/>
                <a:cs typeface="Calibri"/>
                <a:sym typeface="Calibri"/>
                <a:hlinkClick r:id="rId3"/>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More ++ </a:t>
            </a:r>
            <a:r>
              <a:rPr b="0" i="0" lang="en" sz="2400" u="sng" cap="none" strike="noStrike">
                <a:solidFill>
                  <a:schemeClr val="hlink"/>
                </a:solidFill>
                <a:latin typeface="Calibri"/>
                <a:ea typeface="Calibri"/>
                <a:cs typeface="Calibri"/>
                <a:sym typeface="Calibri"/>
                <a:hlinkClick r:id="rId4"/>
              </a:rPr>
              <a:t>→</a:t>
            </a:r>
            <a:r>
              <a:rPr b="0" i="0" lang="en" sz="2400" u="none" cap="none" strike="noStrike">
                <a:solidFill>
                  <a:srgbClr val="414141"/>
                </a:solidFill>
                <a:latin typeface="Calibri"/>
                <a:ea typeface="Calibri"/>
                <a:cs typeface="Calibri"/>
                <a:sym typeface="Calibri"/>
              </a:rPr>
              <a:t> </a:t>
            </a:r>
            <a:endParaRPr b="0" i="0" sz="2400" u="none" cap="none" strike="noStrike">
              <a:solidFill>
                <a:srgbClr val="41414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8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597" name="Google Shape;597;p80"/>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Ambassador is an open source, Kubernetes-native </a:t>
            </a:r>
            <a:r>
              <a:rPr lang="en" sz="2400" u="sng">
                <a:solidFill>
                  <a:schemeClr val="hlink"/>
                </a:solidFill>
                <a:latin typeface="Calibri"/>
                <a:ea typeface="Calibri"/>
                <a:cs typeface="Calibri"/>
                <a:sym typeface="Calibri"/>
                <a:hlinkClick r:id="rId3"/>
              </a:rPr>
              <a:t>microservices API gateway</a:t>
            </a:r>
            <a:r>
              <a:rPr lang="en" sz="2400">
                <a:solidFill>
                  <a:srgbClr val="414141"/>
                </a:solidFill>
                <a:latin typeface="Calibri"/>
                <a:ea typeface="Calibri"/>
                <a:cs typeface="Calibri"/>
                <a:sym typeface="Calibri"/>
              </a:rPr>
              <a:t> built on the </a:t>
            </a:r>
            <a:r>
              <a:rPr lang="en" sz="2400" u="sng">
                <a:solidFill>
                  <a:schemeClr val="hlink"/>
                </a:solidFill>
                <a:latin typeface="Calibri"/>
                <a:ea typeface="Calibri"/>
                <a:cs typeface="Calibri"/>
                <a:sym typeface="Calibri"/>
                <a:hlinkClick r:id="rId4"/>
              </a:rPr>
              <a:t>Envoy Proxy</a:t>
            </a:r>
            <a:r>
              <a:rPr lang="en" sz="2400">
                <a:solidFill>
                  <a:srgbClr val="414141"/>
                </a:solidFill>
                <a:latin typeface="Calibri"/>
                <a:ea typeface="Calibri"/>
                <a:cs typeface="Calibri"/>
                <a:sym typeface="Calibri"/>
              </a:rPr>
              <a:t>.</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Ambassador is awesome and powerful, eliminates the shortcomings of Kubernetes ingress capabilities</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Ambassador is easily configured via Kubernetes annotations</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Ambassador is in active development by </a:t>
            </a:r>
            <a:r>
              <a:rPr lang="en" sz="2400" u="sng">
                <a:solidFill>
                  <a:schemeClr val="hlink"/>
                </a:solidFill>
                <a:latin typeface="Calibri"/>
                <a:ea typeface="Calibri"/>
                <a:cs typeface="Calibri"/>
                <a:sym typeface="Calibri"/>
                <a:hlinkClick r:id="rId5"/>
              </a:rPr>
              <a:t>datawire.io</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Needles to say Ambassador is open source </a:t>
            </a:r>
            <a:r>
              <a:rPr lang="en" sz="2400" u="sng">
                <a:solidFill>
                  <a:schemeClr val="hlink"/>
                </a:solidFill>
                <a:latin typeface="Calibri"/>
                <a:ea typeface="Calibri"/>
                <a:cs typeface="Calibri"/>
                <a:sym typeface="Calibri"/>
                <a:hlinkClick r:id="rId6"/>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p:txBody>
      </p:sp>
      <p:sp>
        <p:nvSpPr>
          <p:cNvPr id="598" name="Google Shape;598;p80"/>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80"/>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7"/>
              </a:rPr>
              <a:t>https://blog.getambassador.io/kubernetes-ingress-nodeport-load-balancers-and-ingress-controllers-6e29f1c44f2d</a:t>
            </a:r>
            <a:endParaRPr sz="10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8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606" name="Google Shape;606;p81"/>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700"/>
              </a:spcAft>
              <a:buNone/>
            </a:pPr>
            <a:r>
              <a:t/>
            </a:r>
            <a:endParaRPr sz="2400">
              <a:solidFill>
                <a:schemeClr val="dk1"/>
              </a:solidFill>
              <a:latin typeface="Roboto"/>
              <a:ea typeface="Roboto"/>
              <a:cs typeface="Roboto"/>
              <a:sym typeface="Roboto"/>
            </a:endParaRPr>
          </a:p>
        </p:txBody>
      </p:sp>
      <p:sp>
        <p:nvSpPr>
          <p:cNvPr id="607" name="Google Shape;607;p81"/>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81"/>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https://itnext.io/an-illustrated-guide-to-kubernetes-networking-part-1-d1ede3322727</a:t>
            </a:r>
            <a:endParaRPr sz="1000">
              <a:solidFill>
                <a:schemeClr val="dk1"/>
              </a:solidFill>
              <a:latin typeface="Calibri"/>
              <a:ea typeface="Calibri"/>
              <a:cs typeface="Calibri"/>
              <a:sym typeface="Calibri"/>
            </a:endParaRPr>
          </a:p>
        </p:txBody>
      </p:sp>
      <p:pic>
        <p:nvPicPr>
          <p:cNvPr id="609" name="Google Shape;609;p81"/>
          <p:cNvPicPr preferRelativeResize="0"/>
          <p:nvPr/>
        </p:nvPicPr>
        <p:blipFill rotWithShape="1">
          <a:blip r:embed="rId4">
            <a:alphaModFix/>
          </a:blip>
          <a:srcRect b="0" l="0" r="0" t="0"/>
          <a:stretch/>
        </p:blipFill>
        <p:spPr>
          <a:xfrm>
            <a:off x="0" y="1677924"/>
            <a:ext cx="9144000" cy="350215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8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616" name="Google Shape;616;p82"/>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spcBef>
                <a:spcPts val="6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Every Pod has a unique IP</a:t>
            </a:r>
            <a:endParaRPr sz="2400">
              <a:solidFill>
                <a:srgbClr val="414141"/>
              </a:solidFill>
              <a:latin typeface="Calibri"/>
              <a:ea typeface="Calibri"/>
              <a:cs typeface="Calibri"/>
              <a:sym typeface="Calibri"/>
            </a:endParaRPr>
          </a:p>
          <a:p>
            <a:pPr indent="-381000" lvl="0" marL="457200" marR="0" rtl="0" algn="l">
              <a:spcBef>
                <a:spcPts val="10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Pod IP is shared by all the containers in this Pod, and it’s routable from all the other Pods.</a:t>
            </a:r>
            <a:endParaRPr sz="2400">
              <a:solidFill>
                <a:srgbClr val="414141"/>
              </a:solidFill>
              <a:latin typeface="Calibri"/>
              <a:ea typeface="Calibri"/>
              <a:cs typeface="Calibri"/>
              <a:sym typeface="Calibri"/>
            </a:endParaRPr>
          </a:p>
          <a:p>
            <a:pPr indent="-381000" lvl="0" marL="457200" marR="0" rtl="0" algn="l">
              <a:spcBef>
                <a:spcPts val="10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All containers within a pod can communicate with each other.</a:t>
            </a:r>
            <a:endParaRPr sz="2400">
              <a:solidFill>
                <a:srgbClr val="414141"/>
              </a:solidFill>
              <a:latin typeface="Calibri"/>
              <a:ea typeface="Calibri"/>
              <a:cs typeface="Calibri"/>
              <a:sym typeface="Calibri"/>
            </a:endParaRPr>
          </a:p>
          <a:p>
            <a:pPr indent="-381000" lvl="0" marL="457200" marR="0" rtl="0" algn="l">
              <a:spcBef>
                <a:spcPts val="10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All Pods can communicate with all other Pods without NAT. </a:t>
            </a:r>
            <a:endParaRPr sz="2400">
              <a:solidFill>
                <a:srgbClr val="414141"/>
              </a:solidFill>
              <a:latin typeface="Calibri"/>
              <a:ea typeface="Calibri"/>
              <a:cs typeface="Calibri"/>
              <a:sym typeface="Calibri"/>
            </a:endParaRPr>
          </a:p>
          <a:p>
            <a:pPr indent="-381000" lvl="0" marL="457200" marR="0" rtl="0" algn="l">
              <a:spcBef>
                <a:spcPts val="10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All nodes can communicate with all Pods (and vice-versa) without NAT.</a:t>
            </a:r>
            <a:endParaRPr sz="2400">
              <a:solidFill>
                <a:srgbClr val="414141"/>
              </a:solidFill>
              <a:latin typeface="Calibri"/>
              <a:ea typeface="Calibri"/>
              <a:cs typeface="Calibri"/>
              <a:sym typeface="Calibri"/>
            </a:endParaRPr>
          </a:p>
          <a:p>
            <a:pPr indent="-381000" lvl="0" marL="457200" marR="0" rtl="0" algn="l">
              <a:spcBef>
                <a:spcPts val="1000"/>
              </a:spcBef>
              <a:spcAft>
                <a:spcPts val="1000"/>
              </a:spcAft>
              <a:buClr>
                <a:srgbClr val="414141"/>
              </a:buClr>
              <a:buSzPts val="2400"/>
              <a:buFont typeface="Calibri"/>
              <a:buChar char="●"/>
            </a:pPr>
            <a:r>
              <a:rPr lang="en" sz="2400">
                <a:solidFill>
                  <a:srgbClr val="414141"/>
                </a:solidFill>
                <a:latin typeface="Calibri"/>
                <a:ea typeface="Calibri"/>
                <a:cs typeface="Calibri"/>
                <a:sym typeface="Calibri"/>
              </a:rPr>
              <a:t>The IP that a Pod sees itself as, is the same IP that others see it as.</a:t>
            </a:r>
            <a:endParaRPr sz="2400">
              <a:solidFill>
                <a:srgbClr val="414141"/>
              </a:solidFill>
              <a:latin typeface="Calibri"/>
              <a:ea typeface="Calibri"/>
              <a:cs typeface="Calibri"/>
              <a:sym typeface="Calibri"/>
            </a:endParaRPr>
          </a:p>
        </p:txBody>
      </p:sp>
      <p:sp>
        <p:nvSpPr>
          <p:cNvPr id="617" name="Google Shape;617;p82"/>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82"/>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https://itnext.io/an-illustrated-guide-to-kubernetes-networking-part-1-d1ede3322727</a:t>
            </a:r>
            <a:endParaRPr sz="1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2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33" name="Google Shape;133;p20"/>
          <p:cNvSpPr txBox="1"/>
          <p:nvPr/>
        </p:nvSpPr>
        <p:spPr>
          <a:xfrm>
            <a:off x="45575" y="132015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spcBef>
                <a:spcPts val="0"/>
              </a:spcBef>
              <a:spcAft>
                <a:spcPts val="0"/>
              </a:spcAft>
              <a:buClr>
                <a:srgbClr val="000000"/>
              </a:buClr>
              <a:buSzPts val="2400"/>
              <a:buFont typeface="Roboto"/>
              <a:buChar char="●"/>
            </a:pPr>
            <a:r>
              <a:rPr lang="en" sz="2400">
                <a:solidFill>
                  <a:schemeClr val="dk1"/>
                </a:solidFill>
                <a:latin typeface="Roboto"/>
                <a:ea typeface="Roboto"/>
                <a:cs typeface="Roboto"/>
                <a:sym typeface="Roboto"/>
              </a:rPr>
              <a:t>What is Kubernetes (“k8s” or “kube”)</a:t>
            </a:r>
            <a:endParaRPr sz="2400">
              <a:solidFill>
                <a:schemeClr val="dk1"/>
              </a:solidFill>
              <a:latin typeface="Roboto"/>
              <a:ea typeface="Roboto"/>
              <a:cs typeface="Roboto"/>
              <a:sym typeface="Roboto"/>
            </a:endParaRPr>
          </a:p>
          <a:p>
            <a:pPr indent="-381000" lvl="0" marL="457200" marR="0" rtl="0" algn="l">
              <a:spcBef>
                <a:spcPts val="1000"/>
              </a:spcBef>
              <a:spcAft>
                <a:spcPts val="0"/>
              </a:spcAft>
              <a:buClr>
                <a:srgbClr val="000000"/>
              </a:buClr>
              <a:buSzPts val="2400"/>
              <a:buFont typeface="Roboto"/>
              <a:buChar char="●"/>
            </a:pPr>
            <a:r>
              <a:rPr lang="en" sz="2400">
                <a:solidFill>
                  <a:schemeClr val="dk1"/>
                </a:solidFill>
                <a:latin typeface="Roboto"/>
                <a:ea typeface="Roboto"/>
                <a:cs typeface="Roboto"/>
                <a:sym typeface="Roboto"/>
              </a:rPr>
              <a:t>Kubernetes Architecture</a:t>
            </a:r>
            <a:endParaRPr sz="2400">
              <a:solidFill>
                <a:schemeClr val="dk1"/>
              </a:solidFill>
              <a:latin typeface="Roboto"/>
              <a:ea typeface="Roboto"/>
              <a:cs typeface="Roboto"/>
              <a:sym typeface="Roboto"/>
            </a:endParaRPr>
          </a:p>
          <a:p>
            <a:pPr indent="-381000" lvl="0" marL="457200" marR="0" rtl="0" algn="l">
              <a:spcBef>
                <a:spcPts val="1000"/>
              </a:spcBef>
              <a:spcAft>
                <a:spcPts val="0"/>
              </a:spcAft>
              <a:buClr>
                <a:srgbClr val="000000"/>
              </a:buClr>
              <a:buSzPts val="2400"/>
              <a:buFont typeface="Roboto"/>
              <a:buChar char="●"/>
            </a:pPr>
            <a:r>
              <a:rPr lang="en" sz="2400">
                <a:solidFill>
                  <a:schemeClr val="dk1"/>
                </a:solidFill>
                <a:latin typeface="Roboto"/>
                <a:ea typeface="Roboto"/>
                <a:cs typeface="Roboto"/>
                <a:sym typeface="Roboto"/>
              </a:rPr>
              <a:t>Core Concepts of Kubernetes</a:t>
            </a:r>
            <a:endParaRPr sz="2400">
              <a:solidFill>
                <a:schemeClr val="dk1"/>
              </a:solidFill>
              <a:latin typeface="Roboto"/>
              <a:ea typeface="Roboto"/>
              <a:cs typeface="Roboto"/>
              <a:sym typeface="Roboto"/>
            </a:endParaRPr>
          </a:p>
          <a:p>
            <a:pPr indent="-381000" lvl="0" marL="457200" marR="0" rtl="0" algn="l">
              <a:spcBef>
                <a:spcPts val="1000"/>
              </a:spcBef>
              <a:spcAft>
                <a:spcPts val="0"/>
              </a:spcAft>
              <a:buClr>
                <a:schemeClr val="dk1"/>
              </a:buClr>
              <a:buSzPts val="2400"/>
              <a:buFont typeface="Roboto"/>
              <a:buChar char="●"/>
            </a:pPr>
            <a:r>
              <a:rPr lang="en" sz="2400">
                <a:solidFill>
                  <a:schemeClr val="dk1"/>
                </a:solidFill>
                <a:latin typeface="Roboto"/>
                <a:ea typeface="Roboto"/>
                <a:cs typeface="Roboto"/>
                <a:sym typeface="Roboto"/>
              </a:rPr>
              <a:t>Kubernetes resources explained</a:t>
            </a:r>
            <a:endParaRPr sz="2400">
              <a:solidFill>
                <a:schemeClr val="dk1"/>
              </a:solidFill>
              <a:latin typeface="Roboto"/>
              <a:ea typeface="Roboto"/>
              <a:cs typeface="Roboto"/>
              <a:sym typeface="Roboto"/>
            </a:endParaRPr>
          </a:p>
          <a:p>
            <a:pPr indent="-381000" lvl="0" marL="457200" marR="0" rtl="0" algn="l">
              <a:spcBef>
                <a:spcPts val="1000"/>
              </a:spcBef>
              <a:spcAft>
                <a:spcPts val="0"/>
              </a:spcAft>
              <a:buClr>
                <a:srgbClr val="000000"/>
              </a:buClr>
              <a:buSzPts val="2400"/>
              <a:buFont typeface="Roboto"/>
              <a:buChar char="●"/>
            </a:pPr>
            <a:r>
              <a:rPr lang="en" sz="2400">
                <a:solidFill>
                  <a:schemeClr val="dk1"/>
                </a:solidFill>
                <a:latin typeface="Roboto"/>
                <a:ea typeface="Roboto"/>
                <a:cs typeface="Roboto"/>
                <a:sym typeface="Roboto"/>
              </a:rPr>
              <a:t>Application Optimization on Kubernetes</a:t>
            </a:r>
            <a:endParaRPr sz="2400">
              <a:solidFill>
                <a:schemeClr val="dk1"/>
              </a:solidFill>
              <a:latin typeface="Roboto"/>
              <a:ea typeface="Roboto"/>
              <a:cs typeface="Roboto"/>
              <a:sym typeface="Roboto"/>
            </a:endParaRPr>
          </a:p>
          <a:p>
            <a:pPr indent="-381000" lvl="0" marL="457200" marR="0" rtl="0" algn="l">
              <a:spcBef>
                <a:spcPts val="1000"/>
              </a:spcBef>
              <a:spcAft>
                <a:spcPts val="0"/>
              </a:spcAft>
              <a:buClr>
                <a:schemeClr val="dk1"/>
              </a:buClr>
              <a:buSzPts val="2400"/>
              <a:buFont typeface="Roboto"/>
              <a:buChar char="●"/>
            </a:pPr>
            <a:r>
              <a:rPr lang="en" sz="2400">
                <a:solidFill>
                  <a:schemeClr val="dk1"/>
                </a:solidFill>
                <a:latin typeface="Roboto"/>
                <a:ea typeface="Roboto"/>
                <a:cs typeface="Roboto"/>
                <a:sym typeface="Roboto"/>
              </a:rPr>
              <a:t>Kubernetes effect on the software development life cycle</a:t>
            </a:r>
            <a:endParaRPr sz="2400">
              <a:solidFill>
                <a:schemeClr val="dk1"/>
              </a:solidFill>
              <a:latin typeface="Roboto"/>
              <a:ea typeface="Roboto"/>
              <a:cs typeface="Roboto"/>
              <a:sym typeface="Roboto"/>
            </a:endParaRPr>
          </a:p>
          <a:p>
            <a:pPr indent="-381000" lvl="0" marL="457200" marR="0" rtl="0" algn="l">
              <a:spcBef>
                <a:spcPts val="1000"/>
              </a:spcBef>
              <a:spcAft>
                <a:spcPts val="0"/>
              </a:spcAft>
              <a:buClr>
                <a:schemeClr val="dk1"/>
              </a:buClr>
              <a:buSzPts val="2400"/>
              <a:buFont typeface="Roboto"/>
              <a:buChar char="●"/>
            </a:pPr>
            <a:r>
              <a:rPr lang="en" sz="2400">
                <a:solidFill>
                  <a:schemeClr val="dk1"/>
                </a:solidFill>
                <a:latin typeface="Roboto"/>
                <a:ea typeface="Roboto"/>
                <a:cs typeface="Roboto"/>
                <a:sym typeface="Roboto"/>
              </a:rPr>
              <a:t>Local and Distributed Abstractions and Primitives</a:t>
            </a:r>
            <a:endParaRPr sz="2400">
              <a:solidFill>
                <a:schemeClr val="dk1"/>
              </a:solidFill>
              <a:latin typeface="Roboto"/>
              <a:ea typeface="Roboto"/>
              <a:cs typeface="Roboto"/>
              <a:sym typeface="Roboto"/>
            </a:endParaRPr>
          </a:p>
          <a:p>
            <a:pPr indent="-381000" lvl="0" marL="457200" marR="0" rtl="0" algn="l">
              <a:spcBef>
                <a:spcPts val="1000"/>
              </a:spcBef>
              <a:spcAft>
                <a:spcPts val="0"/>
              </a:spcAft>
              <a:buClr>
                <a:schemeClr val="dk1"/>
              </a:buClr>
              <a:buSzPts val="2400"/>
              <a:buFont typeface="Roboto"/>
              <a:buChar char="●"/>
            </a:pPr>
            <a:r>
              <a:rPr lang="en" sz="2400">
                <a:solidFill>
                  <a:schemeClr val="dk1"/>
                </a:solidFill>
                <a:latin typeface="Roboto"/>
                <a:ea typeface="Roboto"/>
                <a:cs typeface="Roboto"/>
                <a:sym typeface="Roboto"/>
              </a:rPr>
              <a:t>Container Design Patterns and best practices</a:t>
            </a:r>
            <a:endParaRPr sz="2400">
              <a:solidFill>
                <a:schemeClr val="dk1"/>
              </a:solidFill>
              <a:latin typeface="Roboto"/>
              <a:ea typeface="Roboto"/>
              <a:cs typeface="Roboto"/>
              <a:sym typeface="Roboto"/>
            </a:endParaRPr>
          </a:p>
          <a:p>
            <a:pPr indent="-381000" lvl="0" marL="457200" marR="0" rtl="0" algn="l">
              <a:spcBef>
                <a:spcPts val="1000"/>
              </a:spcBef>
              <a:spcAft>
                <a:spcPts val="1000"/>
              </a:spcAft>
              <a:buClr>
                <a:schemeClr val="dk1"/>
              </a:buClr>
              <a:buSzPts val="2400"/>
              <a:buFont typeface="Roboto"/>
              <a:buChar char="●"/>
            </a:pPr>
            <a:r>
              <a:rPr lang="en" sz="2400">
                <a:solidFill>
                  <a:schemeClr val="dk1"/>
                </a:solidFill>
                <a:latin typeface="Roboto"/>
                <a:ea typeface="Roboto"/>
                <a:cs typeface="Roboto"/>
                <a:sym typeface="Roboto"/>
              </a:rPr>
              <a:t>Deployment and release strategy with Kubernetes</a:t>
            </a:r>
            <a:endParaRPr sz="2400">
              <a:solidFill>
                <a:schemeClr val="dk1"/>
              </a:solidFill>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3"/>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8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625" name="Google Shape;625;p83"/>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700"/>
              </a:spcAft>
              <a:buNone/>
            </a:pPr>
            <a:r>
              <a:t/>
            </a:r>
            <a:endParaRPr sz="2400">
              <a:solidFill>
                <a:schemeClr val="dk1"/>
              </a:solidFill>
              <a:latin typeface="Roboto"/>
              <a:ea typeface="Roboto"/>
              <a:cs typeface="Roboto"/>
              <a:sym typeface="Roboto"/>
            </a:endParaRPr>
          </a:p>
        </p:txBody>
      </p:sp>
      <p:sp>
        <p:nvSpPr>
          <p:cNvPr id="626" name="Google Shape;626;p83"/>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83"/>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https://medium.com/devopslinks/kubernetes-headless-service-vs-clusterip-and-traffic-distribution-904b058f0dfd</a:t>
            </a:r>
            <a:endParaRPr sz="1000">
              <a:solidFill>
                <a:schemeClr val="dk1"/>
              </a:solidFill>
              <a:latin typeface="Calibri"/>
              <a:ea typeface="Calibri"/>
              <a:cs typeface="Calibri"/>
              <a:sym typeface="Calibri"/>
            </a:endParaRPr>
          </a:p>
        </p:txBody>
      </p:sp>
      <p:pic>
        <p:nvPicPr>
          <p:cNvPr id="628" name="Google Shape;628;p83"/>
          <p:cNvPicPr preferRelativeResize="0"/>
          <p:nvPr/>
        </p:nvPicPr>
        <p:blipFill rotWithShape="1">
          <a:blip r:embed="rId4">
            <a:alphaModFix/>
          </a:blip>
          <a:srcRect b="0" l="0" r="0" t="0"/>
          <a:stretch/>
        </p:blipFill>
        <p:spPr>
          <a:xfrm>
            <a:off x="1984060" y="1617226"/>
            <a:ext cx="5155774" cy="3802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4"/>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8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635" name="Google Shape;635;p84"/>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700"/>
              </a:spcAft>
              <a:buNone/>
            </a:pPr>
            <a:r>
              <a:t/>
            </a:r>
            <a:endParaRPr sz="2400">
              <a:solidFill>
                <a:schemeClr val="dk1"/>
              </a:solidFill>
              <a:latin typeface="Roboto"/>
              <a:ea typeface="Roboto"/>
              <a:cs typeface="Roboto"/>
              <a:sym typeface="Roboto"/>
            </a:endParaRPr>
          </a:p>
        </p:txBody>
      </p:sp>
      <p:pic>
        <p:nvPicPr>
          <p:cNvPr id="636" name="Google Shape;636;p84"/>
          <p:cNvPicPr preferRelativeResize="0"/>
          <p:nvPr/>
        </p:nvPicPr>
        <p:blipFill rotWithShape="1">
          <a:blip r:embed="rId3">
            <a:alphaModFix/>
          </a:blip>
          <a:srcRect b="0" l="0" r="0" t="0"/>
          <a:stretch/>
        </p:blipFill>
        <p:spPr>
          <a:xfrm>
            <a:off x="2144240" y="1870375"/>
            <a:ext cx="858050" cy="858050"/>
          </a:xfrm>
          <a:prstGeom prst="rect">
            <a:avLst/>
          </a:prstGeom>
          <a:noFill/>
          <a:ln>
            <a:noFill/>
          </a:ln>
        </p:spPr>
      </p:pic>
      <p:pic>
        <p:nvPicPr>
          <p:cNvPr id="637" name="Google Shape;637;p84"/>
          <p:cNvPicPr preferRelativeResize="0"/>
          <p:nvPr/>
        </p:nvPicPr>
        <p:blipFill rotWithShape="1">
          <a:blip r:embed="rId4">
            <a:alphaModFix/>
          </a:blip>
          <a:srcRect b="0" l="0" r="0" t="0"/>
          <a:stretch/>
        </p:blipFill>
        <p:spPr>
          <a:xfrm>
            <a:off x="2153350" y="3286250"/>
            <a:ext cx="858050" cy="858050"/>
          </a:xfrm>
          <a:prstGeom prst="rect">
            <a:avLst/>
          </a:prstGeom>
          <a:noFill/>
          <a:ln>
            <a:noFill/>
          </a:ln>
        </p:spPr>
      </p:pic>
      <p:sp>
        <p:nvSpPr>
          <p:cNvPr id="638" name="Google Shape;638;p84"/>
          <p:cNvSpPr txBox="1"/>
          <p:nvPr/>
        </p:nvSpPr>
        <p:spPr>
          <a:xfrm>
            <a:off x="1457375" y="2787775"/>
            <a:ext cx="2250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ClusterIP= 10.43.153.249</a:t>
            </a:r>
            <a:endParaRPr sz="1800">
              <a:solidFill>
                <a:schemeClr val="dk1"/>
              </a:solidFill>
              <a:latin typeface="Roboto"/>
              <a:ea typeface="Roboto"/>
              <a:cs typeface="Roboto"/>
              <a:sym typeface="Roboto"/>
            </a:endParaRPr>
          </a:p>
        </p:txBody>
      </p:sp>
      <p:sp>
        <p:nvSpPr>
          <p:cNvPr id="639" name="Google Shape;639;p84"/>
          <p:cNvSpPr/>
          <p:nvPr/>
        </p:nvSpPr>
        <p:spPr>
          <a:xfrm>
            <a:off x="1150425" y="1400550"/>
            <a:ext cx="647400" cy="53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a:t>
            </a:r>
            <a:endParaRPr sz="1800">
              <a:solidFill>
                <a:schemeClr val="dk1"/>
              </a:solidFill>
              <a:latin typeface="Calibri"/>
              <a:ea typeface="Calibri"/>
              <a:cs typeface="Calibri"/>
              <a:sym typeface="Calibri"/>
            </a:endParaRPr>
          </a:p>
        </p:txBody>
      </p:sp>
      <p:pic>
        <p:nvPicPr>
          <p:cNvPr id="640" name="Google Shape;640;p84"/>
          <p:cNvPicPr preferRelativeResize="0"/>
          <p:nvPr/>
        </p:nvPicPr>
        <p:blipFill rotWithShape="1">
          <a:blip r:embed="rId5">
            <a:alphaModFix/>
          </a:blip>
          <a:srcRect b="0" l="0" r="0" t="0"/>
          <a:stretch/>
        </p:blipFill>
        <p:spPr>
          <a:xfrm>
            <a:off x="2153350" y="4616025"/>
            <a:ext cx="858050" cy="858050"/>
          </a:xfrm>
          <a:prstGeom prst="rect">
            <a:avLst/>
          </a:prstGeom>
          <a:noFill/>
          <a:ln>
            <a:noFill/>
          </a:ln>
        </p:spPr>
      </p:pic>
      <p:pic>
        <p:nvPicPr>
          <p:cNvPr id="641" name="Google Shape;641;p84"/>
          <p:cNvPicPr preferRelativeResize="0"/>
          <p:nvPr/>
        </p:nvPicPr>
        <p:blipFill rotWithShape="1">
          <a:blip r:embed="rId5">
            <a:alphaModFix/>
          </a:blip>
          <a:srcRect b="0" l="0" r="0" t="0"/>
          <a:stretch/>
        </p:blipFill>
        <p:spPr>
          <a:xfrm>
            <a:off x="3264025" y="4616025"/>
            <a:ext cx="858050" cy="858050"/>
          </a:xfrm>
          <a:prstGeom prst="rect">
            <a:avLst/>
          </a:prstGeom>
          <a:noFill/>
          <a:ln>
            <a:noFill/>
          </a:ln>
        </p:spPr>
      </p:pic>
      <p:pic>
        <p:nvPicPr>
          <p:cNvPr id="642" name="Google Shape;642;p84"/>
          <p:cNvPicPr preferRelativeResize="0"/>
          <p:nvPr/>
        </p:nvPicPr>
        <p:blipFill rotWithShape="1">
          <a:blip r:embed="rId5">
            <a:alphaModFix/>
          </a:blip>
          <a:srcRect b="0" l="0" r="0" t="0"/>
          <a:stretch/>
        </p:blipFill>
        <p:spPr>
          <a:xfrm>
            <a:off x="939675" y="4627468"/>
            <a:ext cx="858050" cy="858050"/>
          </a:xfrm>
          <a:prstGeom prst="rect">
            <a:avLst/>
          </a:prstGeom>
          <a:noFill/>
          <a:ln>
            <a:noFill/>
          </a:ln>
        </p:spPr>
      </p:pic>
      <p:cxnSp>
        <p:nvCxnSpPr>
          <p:cNvPr id="643" name="Google Shape;643;p84"/>
          <p:cNvCxnSpPr>
            <a:stCxn id="638" idx="0"/>
            <a:endCxn id="637" idx="0"/>
          </p:cNvCxnSpPr>
          <p:nvPr/>
        </p:nvCxnSpPr>
        <p:spPr>
          <a:xfrm>
            <a:off x="2582375" y="2787775"/>
            <a:ext cx="0" cy="498600"/>
          </a:xfrm>
          <a:prstGeom prst="straightConnector1">
            <a:avLst/>
          </a:prstGeom>
          <a:noFill/>
          <a:ln cap="flat" cmpd="sng" w="9525">
            <a:solidFill>
              <a:schemeClr val="dk2"/>
            </a:solidFill>
            <a:prstDash val="solid"/>
            <a:round/>
            <a:headEnd len="sm" w="sm" type="none"/>
            <a:tailEnd len="med" w="med" type="triangle"/>
          </a:ln>
        </p:spPr>
      </p:cxnSp>
      <p:cxnSp>
        <p:nvCxnSpPr>
          <p:cNvPr id="644" name="Google Shape;644;p84"/>
          <p:cNvCxnSpPr>
            <a:stCxn id="637" idx="2"/>
            <a:endCxn id="642" idx="0"/>
          </p:cNvCxnSpPr>
          <p:nvPr/>
        </p:nvCxnSpPr>
        <p:spPr>
          <a:xfrm flipH="1">
            <a:off x="1368575" y="4144300"/>
            <a:ext cx="1213800" cy="483300"/>
          </a:xfrm>
          <a:prstGeom prst="straightConnector1">
            <a:avLst/>
          </a:prstGeom>
          <a:noFill/>
          <a:ln cap="flat" cmpd="sng" w="9525">
            <a:solidFill>
              <a:schemeClr val="dk2"/>
            </a:solidFill>
            <a:prstDash val="solid"/>
            <a:round/>
            <a:headEnd len="sm" w="sm" type="none"/>
            <a:tailEnd len="med" w="med" type="triangle"/>
          </a:ln>
        </p:spPr>
      </p:cxnSp>
      <p:cxnSp>
        <p:nvCxnSpPr>
          <p:cNvPr id="645" name="Google Shape;645;p84"/>
          <p:cNvCxnSpPr>
            <a:stCxn id="637" idx="2"/>
            <a:endCxn id="640" idx="0"/>
          </p:cNvCxnSpPr>
          <p:nvPr/>
        </p:nvCxnSpPr>
        <p:spPr>
          <a:xfrm>
            <a:off x="2582375" y="4144300"/>
            <a:ext cx="0" cy="471600"/>
          </a:xfrm>
          <a:prstGeom prst="straightConnector1">
            <a:avLst/>
          </a:prstGeom>
          <a:noFill/>
          <a:ln cap="flat" cmpd="sng" w="9525">
            <a:solidFill>
              <a:schemeClr val="dk2"/>
            </a:solidFill>
            <a:prstDash val="solid"/>
            <a:round/>
            <a:headEnd len="sm" w="sm" type="none"/>
            <a:tailEnd len="med" w="med" type="triangle"/>
          </a:ln>
        </p:spPr>
      </p:cxnSp>
      <p:cxnSp>
        <p:nvCxnSpPr>
          <p:cNvPr id="646" name="Google Shape;646;p84"/>
          <p:cNvCxnSpPr>
            <a:stCxn id="637" idx="2"/>
            <a:endCxn id="641" idx="0"/>
          </p:cNvCxnSpPr>
          <p:nvPr/>
        </p:nvCxnSpPr>
        <p:spPr>
          <a:xfrm>
            <a:off x="2582375" y="4144300"/>
            <a:ext cx="1110600" cy="471600"/>
          </a:xfrm>
          <a:prstGeom prst="straightConnector1">
            <a:avLst/>
          </a:prstGeom>
          <a:noFill/>
          <a:ln cap="flat" cmpd="sng" w="9525">
            <a:solidFill>
              <a:schemeClr val="dk2"/>
            </a:solidFill>
            <a:prstDash val="solid"/>
            <a:round/>
            <a:headEnd len="sm" w="sm" type="none"/>
            <a:tailEnd len="med" w="med" type="triangle"/>
          </a:ln>
        </p:spPr>
      </p:cxnSp>
      <p:cxnSp>
        <p:nvCxnSpPr>
          <p:cNvPr id="647" name="Google Shape;647;p84"/>
          <p:cNvCxnSpPr>
            <a:stCxn id="639" idx="3"/>
            <a:endCxn id="636" idx="0"/>
          </p:cNvCxnSpPr>
          <p:nvPr/>
        </p:nvCxnSpPr>
        <p:spPr>
          <a:xfrm>
            <a:off x="1797825" y="1669050"/>
            <a:ext cx="775500" cy="201300"/>
          </a:xfrm>
          <a:prstGeom prst="straightConnector1">
            <a:avLst/>
          </a:prstGeom>
          <a:noFill/>
          <a:ln cap="flat" cmpd="sng" w="9525">
            <a:solidFill>
              <a:schemeClr val="dk2"/>
            </a:solidFill>
            <a:prstDash val="solid"/>
            <a:round/>
            <a:headEnd len="sm" w="sm" type="none"/>
            <a:tailEnd len="med" w="med" type="triangle"/>
          </a:ln>
        </p:spPr>
      </p:cxnSp>
      <p:pic>
        <p:nvPicPr>
          <p:cNvPr id="648" name="Google Shape;648;p84"/>
          <p:cNvPicPr preferRelativeResize="0"/>
          <p:nvPr/>
        </p:nvPicPr>
        <p:blipFill rotWithShape="1">
          <a:blip r:embed="rId3">
            <a:alphaModFix/>
          </a:blip>
          <a:srcRect b="0" l="0" r="0" t="0"/>
          <a:stretch/>
        </p:blipFill>
        <p:spPr>
          <a:xfrm>
            <a:off x="6190370" y="1870375"/>
            <a:ext cx="858050" cy="858050"/>
          </a:xfrm>
          <a:prstGeom prst="rect">
            <a:avLst/>
          </a:prstGeom>
          <a:noFill/>
          <a:ln>
            <a:noFill/>
          </a:ln>
        </p:spPr>
      </p:pic>
      <p:pic>
        <p:nvPicPr>
          <p:cNvPr id="649" name="Google Shape;649;p84"/>
          <p:cNvPicPr preferRelativeResize="0"/>
          <p:nvPr/>
        </p:nvPicPr>
        <p:blipFill rotWithShape="1">
          <a:blip r:embed="rId4">
            <a:alphaModFix/>
          </a:blip>
          <a:srcRect b="0" l="0" r="0" t="0"/>
          <a:stretch/>
        </p:blipFill>
        <p:spPr>
          <a:xfrm>
            <a:off x="6199480" y="3286250"/>
            <a:ext cx="858050" cy="858050"/>
          </a:xfrm>
          <a:prstGeom prst="rect">
            <a:avLst/>
          </a:prstGeom>
          <a:noFill/>
          <a:ln>
            <a:noFill/>
          </a:ln>
        </p:spPr>
      </p:pic>
      <p:sp>
        <p:nvSpPr>
          <p:cNvPr id="650" name="Google Shape;650;p84"/>
          <p:cNvSpPr txBox="1"/>
          <p:nvPr/>
        </p:nvSpPr>
        <p:spPr>
          <a:xfrm>
            <a:off x="5795354" y="2773619"/>
            <a:ext cx="1650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ClusterIP= None</a:t>
            </a:r>
            <a:endParaRPr sz="1800">
              <a:solidFill>
                <a:schemeClr val="dk1"/>
              </a:solidFill>
              <a:latin typeface="Roboto"/>
              <a:ea typeface="Roboto"/>
              <a:cs typeface="Roboto"/>
              <a:sym typeface="Roboto"/>
            </a:endParaRPr>
          </a:p>
        </p:txBody>
      </p:sp>
      <p:sp>
        <p:nvSpPr>
          <p:cNvPr id="651" name="Google Shape;651;p84"/>
          <p:cNvSpPr/>
          <p:nvPr/>
        </p:nvSpPr>
        <p:spPr>
          <a:xfrm>
            <a:off x="5196555" y="1400550"/>
            <a:ext cx="647400" cy="53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a:t>
            </a:r>
            <a:endParaRPr sz="1800">
              <a:solidFill>
                <a:schemeClr val="dk1"/>
              </a:solidFill>
              <a:latin typeface="Calibri"/>
              <a:ea typeface="Calibri"/>
              <a:cs typeface="Calibri"/>
              <a:sym typeface="Calibri"/>
            </a:endParaRPr>
          </a:p>
        </p:txBody>
      </p:sp>
      <p:pic>
        <p:nvPicPr>
          <p:cNvPr id="652" name="Google Shape;652;p84"/>
          <p:cNvPicPr preferRelativeResize="0"/>
          <p:nvPr/>
        </p:nvPicPr>
        <p:blipFill rotWithShape="1">
          <a:blip r:embed="rId5">
            <a:alphaModFix/>
          </a:blip>
          <a:srcRect b="0" l="0" r="0" t="0"/>
          <a:stretch/>
        </p:blipFill>
        <p:spPr>
          <a:xfrm>
            <a:off x="6199480" y="4616025"/>
            <a:ext cx="858050" cy="858050"/>
          </a:xfrm>
          <a:prstGeom prst="rect">
            <a:avLst/>
          </a:prstGeom>
          <a:noFill/>
          <a:ln>
            <a:noFill/>
          </a:ln>
        </p:spPr>
      </p:pic>
      <p:pic>
        <p:nvPicPr>
          <p:cNvPr id="653" name="Google Shape;653;p84"/>
          <p:cNvPicPr preferRelativeResize="0"/>
          <p:nvPr/>
        </p:nvPicPr>
        <p:blipFill rotWithShape="1">
          <a:blip r:embed="rId5">
            <a:alphaModFix/>
          </a:blip>
          <a:srcRect b="0" l="0" r="0" t="0"/>
          <a:stretch/>
        </p:blipFill>
        <p:spPr>
          <a:xfrm>
            <a:off x="7310155" y="4616025"/>
            <a:ext cx="858050" cy="858050"/>
          </a:xfrm>
          <a:prstGeom prst="rect">
            <a:avLst/>
          </a:prstGeom>
          <a:noFill/>
          <a:ln>
            <a:noFill/>
          </a:ln>
        </p:spPr>
      </p:pic>
      <p:pic>
        <p:nvPicPr>
          <p:cNvPr id="654" name="Google Shape;654;p84"/>
          <p:cNvPicPr preferRelativeResize="0"/>
          <p:nvPr/>
        </p:nvPicPr>
        <p:blipFill rotWithShape="1">
          <a:blip r:embed="rId5">
            <a:alphaModFix/>
          </a:blip>
          <a:srcRect b="0" l="0" r="0" t="0"/>
          <a:stretch/>
        </p:blipFill>
        <p:spPr>
          <a:xfrm>
            <a:off x="4985805" y="4627468"/>
            <a:ext cx="858050" cy="858050"/>
          </a:xfrm>
          <a:prstGeom prst="rect">
            <a:avLst/>
          </a:prstGeom>
          <a:noFill/>
          <a:ln>
            <a:noFill/>
          </a:ln>
        </p:spPr>
      </p:pic>
      <p:cxnSp>
        <p:nvCxnSpPr>
          <p:cNvPr id="655" name="Google Shape;655;p84"/>
          <p:cNvCxnSpPr>
            <a:stCxn id="650" idx="0"/>
            <a:endCxn id="649" idx="0"/>
          </p:cNvCxnSpPr>
          <p:nvPr/>
        </p:nvCxnSpPr>
        <p:spPr>
          <a:xfrm>
            <a:off x="6620354" y="2773619"/>
            <a:ext cx="8100" cy="512700"/>
          </a:xfrm>
          <a:prstGeom prst="straightConnector1">
            <a:avLst/>
          </a:prstGeom>
          <a:noFill/>
          <a:ln cap="flat" cmpd="sng" w="9525">
            <a:solidFill>
              <a:schemeClr val="dk2"/>
            </a:solidFill>
            <a:prstDash val="solid"/>
            <a:round/>
            <a:headEnd len="sm" w="sm" type="none"/>
            <a:tailEnd len="med" w="med" type="triangle"/>
          </a:ln>
        </p:spPr>
      </p:cxnSp>
      <p:cxnSp>
        <p:nvCxnSpPr>
          <p:cNvPr id="656" name="Google Shape;656;p84"/>
          <p:cNvCxnSpPr>
            <a:stCxn id="649" idx="2"/>
            <a:endCxn id="654" idx="0"/>
          </p:cNvCxnSpPr>
          <p:nvPr/>
        </p:nvCxnSpPr>
        <p:spPr>
          <a:xfrm flipH="1">
            <a:off x="5414705" y="4144300"/>
            <a:ext cx="1213800" cy="483300"/>
          </a:xfrm>
          <a:prstGeom prst="straightConnector1">
            <a:avLst/>
          </a:prstGeom>
          <a:noFill/>
          <a:ln cap="flat" cmpd="sng" w="9525">
            <a:solidFill>
              <a:schemeClr val="dk2"/>
            </a:solidFill>
            <a:prstDash val="solid"/>
            <a:round/>
            <a:headEnd len="sm" w="sm" type="none"/>
            <a:tailEnd len="med" w="med" type="triangle"/>
          </a:ln>
        </p:spPr>
      </p:cxnSp>
      <p:cxnSp>
        <p:nvCxnSpPr>
          <p:cNvPr id="657" name="Google Shape;657;p84"/>
          <p:cNvCxnSpPr>
            <a:stCxn id="651" idx="3"/>
            <a:endCxn id="648" idx="0"/>
          </p:cNvCxnSpPr>
          <p:nvPr/>
        </p:nvCxnSpPr>
        <p:spPr>
          <a:xfrm>
            <a:off x="5843955" y="1669050"/>
            <a:ext cx="775500" cy="201300"/>
          </a:xfrm>
          <a:prstGeom prst="straightConnector1">
            <a:avLst/>
          </a:prstGeom>
          <a:noFill/>
          <a:ln cap="flat" cmpd="sng" w="9525">
            <a:solidFill>
              <a:schemeClr val="dk2"/>
            </a:solidFill>
            <a:prstDash val="solid"/>
            <a:round/>
            <a:headEnd len="sm" w="sm" type="none"/>
            <a:tailEnd len="med" w="med" type="triangle"/>
          </a:ln>
        </p:spPr>
      </p:cxnSp>
      <p:sp>
        <p:nvSpPr>
          <p:cNvPr id="658" name="Google Shape;658;p84"/>
          <p:cNvSpPr txBox="1"/>
          <p:nvPr/>
        </p:nvSpPr>
        <p:spPr>
          <a:xfrm>
            <a:off x="7499530" y="2091800"/>
            <a:ext cx="1364400" cy="41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en" sz="1800">
                <a:solidFill>
                  <a:schemeClr val="dk1"/>
                </a:solidFill>
                <a:latin typeface="Roboto"/>
                <a:ea typeface="Roboto"/>
                <a:cs typeface="Roboto"/>
                <a:sym typeface="Roboto"/>
              </a:rPr>
              <a:t>headless svc</a:t>
            </a:r>
            <a:endParaRPr sz="1800">
              <a:solidFill>
                <a:schemeClr val="dk1"/>
              </a:solidFill>
              <a:latin typeface="Roboto"/>
              <a:ea typeface="Roboto"/>
              <a:cs typeface="Roboto"/>
              <a:sym typeface="Roboto"/>
            </a:endParaRPr>
          </a:p>
        </p:txBody>
      </p:sp>
      <p:sp>
        <p:nvSpPr>
          <p:cNvPr id="659" name="Google Shape;659;p84"/>
          <p:cNvSpPr txBox="1"/>
          <p:nvPr/>
        </p:nvSpPr>
        <p:spPr>
          <a:xfrm>
            <a:off x="81325" y="2155075"/>
            <a:ext cx="1752900" cy="41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en" sz="1800">
                <a:solidFill>
                  <a:schemeClr val="dk1"/>
                </a:solidFill>
                <a:latin typeface="Roboto"/>
                <a:ea typeface="Roboto"/>
                <a:cs typeface="Roboto"/>
                <a:sym typeface="Roboto"/>
              </a:rPr>
              <a:t>svc with head (VIP)</a:t>
            </a:r>
            <a:endParaRPr sz="1800">
              <a:solidFill>
                <a:schemeClr val="dk1"/>
              </a:solidFill>
              <a:latin typeface="Roboto"/>
              <a:ea typeface="Roboto"/>
              <a:cs typeface="Roboto"/>
              <a:sym typeface="Roboto"/>
            </a:endParaRPr>
          </a:p>
        </p:txBody>
      </p:sp>
      <p:cxnSp>
        <p:nvCxnSpPr>
          <p:cNvPr id="660" name="Google Shape;660;p84"/>
          <p:cNvCxnSpPr>
            <a:stCxn id="659" idx="3"/>
            <a:endCxn id="636" idx="1"/>
          </p:cNvCxnSpPr>
          <p:nvPr/>
        </p:nvCxnSpPr>
        <p:spPr>
          <a:xfrm flipH="1" rot="10800000">
            <a:off x="1834225" y="2299375"/>
            <a:ext cx="309900" cy="63300"/>
          </a:xfrm>
          <a:prstGeom prst="straightConnector1">
            <a:avLst/>
          </a:prstGeom>
          <a:noFill/>
          <a:ln cap="flat" cmpd="sng" w="9525">
            <a:solidFill>
              <a:schemeClr val="dk2"/>
            </a:solidFill>
            <a:prstDash val="solid"/>
            <a:round/>
            <a:headEnd len="sm" w="sm" type="none"/>
            <a:tailEnd len="sm" w="sm" type="none"/>
          </a:ln>
        </p:spPr>
      </p:cxnSp>
      <p:cxnSp>
        <p:nvCxnSpPr>
          <p:cNvPr id="661" name="Google Shape;661;p84"/>
          <p:cNvCxnSpPr>
            <a:stCxn id="658" idx="1"/>
            <a:endCxn id="648" idx="3"/>
          </p:cNvCxnSpPr>
          <p:nvPr/>
        </p:nvCxnSpPr>
        <p:spPr>
          <a:xfrm rot="10800000">
            <a:off x="7048330" y="2299400"/>
            <a:ext cx="451200" cy="0"/>
          </a:xfrm>
          <a:prstGeom prst="straightConnector1">
            <a:avLst/>
          </a:prstGeom>
          <a:noFill/>
          <a:ln cap="flat" cmpd="sng" w="9525">
            <a:solidFill>
              <a:schemeClr val="dk2"/>
            </a:solidFill>
            <a:prstDash val="solid"/>
            <a:round/>
            <a:headEnd len="sm" w="sm" type="none"/>
            <a:tailEnd len="sm" w="sm" type="none"/>
          </a:ln>
        </p:spPr>
      </p:cxnSp>
      <p:sp>
        <p:nvSpPr>
          <p:cNvPr id="662" name="Google Shape;662;p84"/>
          <p:cNvSpPr txBox="1"/>
          <p:nvPr/>
        </p:nvSpPr>
        <p:spPr>
          <a:xfrm>
            <a:off x="152400" y="4117300"/>
            <a:ext cx="1573500" cy="354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en" sz="1800">
                <a:solidFill>
                  <a:schemeClr val="dk1"/>
                </a:solidFill>
                <a:latin typeface="Roboto"/>
                <a:ea typeface="Roboto"/>
                <a:cs typeface="Roboto"/>
                <a:sym typeface="Roboto"/>
              </a:rPr>
              <a:t>Load balancing</a:t>
            </a:r>
            <a:endParaRPr sz="1800">
              <a:solidFill>
                <a:schemeClr val="dk1"/>
              </a:solidFill>
              <a:latin typeface="Roboto"/>
              <a:ea typeface="Roboto"/>
              <a:cs typeface="Roboto"/>
              <a:sym typeface="Roboto"/>
            </a:endParaRPr>
          </a:p>
        </p:txBody>
      </p:sp>
      <p:cxnSp>
        <p:nvCxnSpPr>
          <p:cNvPr id="663" name="Google Shape;663;p84"/>
          <p:cNvCxnSpPr>
            <a:stCxn id="662" idx="3"/>
          </p:cNvCxnSpPr>
          <p:nvPr/>
        </p:nvCxnSpPr>
        <p:spPr>
          <a:xfrm flipH="1" rot="10800000">
            <a:off x="1725900" y="4290850"/>
            <a:ext cx="1201500" cy="3600"/>
          </a:xfrm>
          <a:prstGeom prst="straightConnector1">
            <a:avLst/>
          </a:prstGeom>
          <a:noFill/>
          <a:ln cap="flat" cmpd="sng" w="9525">
            <a:solidFill>
              <a:schemeClr val="dk2"/>
            </a:solidFill>
            <a:prstDash val="solid"/>
            <a:round/>
            <a:headEnd len="sm" w="sm" type="none"/>
            <a:tailEnd len="sm" w="sm" type="none"/>
          </a:ln>
        </p:spPr>
      </p:cxnSp>
      <p:sp>
        <p:nvSpPr>
          <p:cNvPr id="664" name="Google Shape;664;p84"/>
          <p:cNvSpPr txBox="1"/>
          <p:nvPr/>
        </p:nvSpPr>
        <p:spPr>
          <a:xfrm>
            <a:off x="4369600" y="4066991"/>
            <a:ext cx="1364400" cy="41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en" sz="1800">
                <a:solidFill>
                  <a:schemeClr val="dk1"/>
                </a:solidFill>
                <a:latin typeface="Roboto"/>
                <a:ea typeface="Roboto"/>
                <a:cs typeface="Roboto"/>
                <a:sym typeface="Roboto"/>
              </a:rPr>
              <a:t>Stickiness</a:t>
            </a:r>
            <a:endParaRPr sz="1800">
              <a:solidFill>
                <a:schemeClr val="dk1"/>
              </a:solidFill>
              <a:latin typeface="Roboto"/>
              <a:ea typeface="Roboto"/>
              <a:cs typeface="Roboto"/>
              <a:sym typeface="Roboto"/>
            </a:endParaRPr>
          </a:p>
        </p:txBody>
      </p:sp>
      <p:cxnSp>
        <p:nvCxnSpPr>
          <p:cNvPr id="665" name="Google Shape;665;p84"/>
          <p:cNvCxnSpPr>
            <a:stCxn id="664" idx="3"/>
          </p:cNvCxnSpPr>
          <p:nvPr/>
        </p:nvCxnSpPr>
        <p:spPr>
          <a:xfrm>
            <a:off x="5734000" y="4274591"/>
            <a:ext cx="356100" cy="88500"/>
          </a:xfrm>
          <a:prstGeom prst="straightConnector1">
            <a:avLst/>
          </a:prstGeom>
          <a:noFill/>
          <a:ln cap="flat" cmpd="sng" w="9525">
            <a:solidFill>
              <a:schemeClr val="dk2"/>
            </a:solidFill>
            <a:prstDash val="solid"/>
            <a:round/>
            <a:headEnd len="sm" w="sm" type="none"/>
            <a:tailEnd len="sm" w="sm" type="none"/>
          </a:ln>
        </p:spPr>
      </p:cxnSp>
      <p:sp>
        <p:nvSpPr>
          <p:cNvPr id="666" name="Google Shape;666;p84"/>
          <p:cNvSpPr txBox="1"/>
          <p:nvPr/>
        </p:nvSpPr>
        <p:spPr>
          <a:xfrm>
            <a:off x="152400" y="5605250"/>
            <a:ext cx="66684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100" u="sng">
                <a:solidFill>
                  <a:schemeClr val="hlink"/>
                </a:solidFill>
                <a:latin typeface="Calibri"/>
                <a:ea typeface="Calibri"/>
                <a:cs typeface="Calibri"/>
                <a:sym typeface="Calibri"/>
                <a:hlinkClick r:id="rId6"/>
              </a:rPr>
              <a:t>https://github.com/arashkaffamanesh/practical-kubernetes-problems#headless-services-for-stickiness</a:t>
            </a:r>
            <a:endParaRPr sz="1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8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673" name="Google Shape;673;p85"/>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700"/>
              </a:spcAft>
              <a:buNone/>
            </a:pPr>
            <a:r>
              <a:t/>
            </a:r>
            <a:endParaRPr sz="2400">
              <a:solidFill>
                <a:schemeClr val="dk1"/>
              </a:solidFill>
              <a:latin typeface="Roboto"/>
              <a:ea typeface="Roboto"/>
              <a:cs typeface="Roboto"/>
              <a:sym typeface="Roboto"/>
            </a:endParaRPr>
          </a:p>
        </p:txBody>
      </p:sp>
      <p:pic>
        <p:nvPicPr>
          <p:cNvPr id="674" name="Google Shape;674;p85"/>
          <p:cNvPicPr preferRelativeResize="0"/>
          <p:nvPr/>
        </p:nvPicPr>
        <p:blipFill rotWithShape="1">
          <a:blip r:embed="rId3">
            <a:alphaModFix/>
          </a:blip>
          <a:srcRect b="0" l="0" r="0" t="0"/>
          <a:stretch/>
        </p:blipFill>
        <p:spPr>
          <a:xfrm>
            <a:off x="5629003" y="1762163"/>
            <a:ext cx="858050" cy="858050"/>
          </a:xfrm>
          <a:prstGeom prst="rect">
            <a:avLst/>
          </a:prstGeom>
          <a:noFill/>
          <a:ln>
            <a:noFill/>
          </a:ln>
        </p:spPr>
      </p:pic>
      <p:pic>
        <p:nvPicPr>
          <p:cNvPr id="675" name="Google Shape;675;p85"/>
          <p:cNvPicPr preferRelativeResize="0"/>
          <p:nvPr/>
        </p:nvPicPr>
        <p:blipFill rotWithShape="1">
          <a:blip r:embed="rId4">
            <a:alphaModFix/>
          </a:blip>
          <a:srcRect b="0" l="0" r="0" t="0"/>
          <a:stretch/>
        </p:blipFill>
        <p:spPr>
          <a:xfrm>
            <a:off x="7108755" y="1762609"/>
            <a:ext cx="858025" cy="858025"/>
          </a:xfrm>
          <a:prstGeom prst="rect">
            <a:avLst/>
          </a:prstGeom>
          <a:noFill/>
          <a:ln>
            <a:noFill/>
          </a:ln>
        </p:spPr>
      </p:pic>
      <p:sp>
        <p:nvSpPr>
          <p:cNvPr id="676" name="Google Shape;676;p85"/>
          <p:cNvSpPr/>
          <p:nvPr/>
        </p:nvSpPr>
        <p:spPr>
          <a:xfrm>
            <a:off x="2343350" y="3215525"/>
            <a:ext cx="907200" cy="71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a:t>
            </a:r>
            <a:endParaRPr sz="1800">
              <a:solidFill>
                <a:schemeClr val="dk1"/>
              </a:solidFill>
              <a:latin typeface="Calibri"/>
              <a:ea typeface="Calibri"/>
              <a:cs typeface="Calibri"/>
              <a:sym typeface="Calibri"/>
            </a:endParaRPr>
          </a:p>
        </p:txBody>
      </p:sp>
      <p:pic>
        <p:nvPicPr>
          <p:cNvPr id="677" name="Google Shape;677;p85"/>
          <p:cNvPicPr preferRelativeResize="0"/>
          <p:nvPr/>
        </p:nvPicPr>
        <p:blipFill rotWithShape="1">
          <a:blip r:embed="rId5">
            <a:alphaModFix/>
          </a:blip>
          <a:srcRect b="0" l="0" r="0" t="0"/>
          <a:stretch/>
        </p:blipFill>
        <p:spPr>
          <a:xfrm>
            <a:off x="5630217" y="4200375"/>
            <a:ext cx="858050" cy="858050"/>
          </a:xfrm>
          <a:prstGeom prst="rect">
            <a:avLst/>
          </a:prstGeom>
          <a:noFill/>
          <a:ln>
            <a:noFill/>
          </a:ln>
        </p:spPr>
      </p:pic>
      <p:pic>
        <p:nvPicPr>
          <p:cNvPr id="678" name="Google Shape;678;p85"/>
          <p:cNvPicPr preferRelativeResize="0"/>
          <p:nvPr/>
        </p:nvPicPr>
        <p:blipFill rotWithShape="1">
          <a:blip r:embed="rId5">
            <a:alphaModFix/>
          </a:blip>
          <a:srcRect b="0" l="0" r="0" t="0"/>
          <a:stretch/>
        </p:blipFill>
        <p:spPr>
          <a:xfrm>
            <a:off x="5607026" y="3109925"/>
            <a:ext cx="858050" cy="858050"/>
          </a:xfrm>
          <a:prstGeom prst="rect">
            <a:avLst/>
          </a:prstGeom>
          <a:noFill/>
          <a:ln>
            <a:noFill/>
          </a:ln>
        </p:spPr>
      </p:pic>
      <p:sp>
        <p:nvSpPr>
          <p:cNvPr id="679" name="Google Shape;679;p85"/>
          <p:cNvSpPr/>
          <p:nvPr/>
        </p:nvSpPr>
        <p:spPr>
          <a:xfrm>
            <a:off x="559001" y="3188017"/>
            <a:ext cx="1016925" cy="774150"/>
          </a:xfrm>
          <a:prstGeom prst="flowChartMagneticDisk">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DNS</a:t>
            </a: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/etc/hosts</a:t>
            </a:r>
            <a:endParaRPr sz="1800">
              <a:solidFill>
                <a:schemeClr val="dk1"/>
              </a:solidFill>
              <a:latin typeface="Calibri"/>
              <a:ea typeface="Calibri"/>
              <a:cs typeface="Calibri"/>
              <a:sym typeface="Calibri"/>
            </a:endParaRPr>
          </a:p>
        </p:txBody>
      </p:sp>
      <p:cxnSp>
        <p:nvCxnSpPr>
          <p:cNvPr id="680" name="Google Shape;680;p85"/>
          <p:cNvCxnSpPr>
            <a:stCxn id="674" idx="3"/>
            <a:endCxn id="675" idx="1"/>
          </p:cNvCxnSpPr>
          <p:nvPr/>
        </p:nvCxnSpPr>
        <p:spPr>
          <a:xfrm>
            <a:off x="6487053" y="2191188"/>
            <a:ext cx="621600" cy="300"/>
          </a:xfrm>
          <a:prstGeom prst="straightConnector1">
            <a:avLst/>
          </a:prstGeom>
          <a:noFill/>
          <a:ln cap="flat" cmpd="sng" w="9525">
            <a:solidFill>
              <a:schemeClr val="dk2"/>
            </a:solidFill>
            <a:prstDash val="solid"/>
            <a:round/>
            <a:headEnd len="sm" w="sm" type="none"/>
            <a:tailEnd len="sm" w="sm" type="none"/>
          </a:ln>
        </p:spPr>
      </p:cxnSp>
      <p:cxnSp>
        <p:nvCxnSpPr>
          <p:cNvPr id="681" name="Google Shape;681;p85"/>
          <p:cNvCxnSpPr>
            <a:endCxn id="682" idx="2"/>
          </p:cNvCxnSpPr>
          <p:nvPr/>
        </p:nvCxnSpPr>
        <p:spPr>
          <a:xfrm flipH="1" rot="10800000">
            <a:off x="4122054" y="2598864"/>
            <a:ext cx="6300" cy="486300"/>
          </a:xfrm>
          <a:prstGeom prst="straightConnector1">
            <a:avLst/>
          </a:prstGeom>
          <a:noFill/>
          <a:ln cap="flat" cmpd="sng" w="9525">
            <a:solidFill>
              <a:schemeClr val="dk2"/>
            </a:solidFill>
            <a:prstDash val="dash"/>
            <a:round/>
            <a:headEnd len="sm" w="sm" type="none"/>
            <a:tailEnd len="med" w="med" type="triangle"/>
          </a:ln>
        </p:spPr>
      </p:cxnSp>
      <p:cxnSp>
        <p:nvCxnSpPr>
          <p:cNvPr id="683" name="Google Shape;683;p85"/>
          <p:cNvCxnSpPr>
            <a:endCxn id="678" idx="1"/>
          </p:cNvCxnSpPr>
          <p:nvPr/>
        </p:nvCxnSpPr>
        <p:spPr>
          <a:xfrm>
            <a:off x="4575626" y="3538950"/>
            <a:ext cx="1031400" cy="0"/>
          </a:xfrm>
          <a:prstGeom prst="straightConnector1">
            <a:avLst/>
          </a:prstGeom>
          <a:noFill/>
          <a:ln cap="flat" cmpd="sng" w="9525">
            <a:solidFill>
              <a:schemeClr val="dk2"/>
            </a:solidFill>
            <a:prstDash val="solid"/>
            <a:round/>
            <a:headEnd len="sm" w="sm" type="none"/>
            <a:tailEnd len="med" w="med" type="stealth"/>
          </a:ln>
        </p:spPr>
      </p:cxnSp>
      <p:cxnSp>
        <p:nvCxnSpPr>
          <p:cNvPr id="684" name="Google Shape;684;p85"/>
          <p:cNvCxnSpPr>
            <a:endCxn id="677" idx="1"/>
          </p:cNvCxnSpPr>
          <p:nvPr/>
        </p:nvCxnSpPr>
        <p:spPr>
          <a:xfrm>
            <a:off x="4575717" y="3538900"/>
            <a:ext cx="1054500" cy="1090500"/>
          </a:xfrm>
          <a:prstGeom prst="straightConnector1">
            <a:avLst/>
          </a:prstGeom>
          <a:noFill/>
          <a:ln cap="flat" cmpd="sng" w="9525">
            <a:solidFill>
              <a:schemeClr val="dk2"/>
            </a:solidFill>
            <a:prstDash val="solid"/>
            <a:round/>
            <a:headEnd len="sm" w="sm" type="none"/>
            <a:tailEnd len="med" w="med" type="stealth"/>
          </a:ln>
        </p:spPr>
      </p:cxnSp>
      <p:cxnSp>
        <p:nvCxnSpPr>
          <p:cNvPr id="685" name="Google Shape;685;p85"/>
          <p:cNvCxnSpPr/>
          <p:nvPr/>
        </p:nvCxnSpPr>
        <p:spPr>
          <a:xfrm flipH="1" rot="10800000">
            <a:off x="3250446" y="3538950"/>
            <a:ext cx="417900" cy="31800"/>
          </a:xfrm>
          <a:prstGeom prst="straightConnector1">
            <a:avLst/>
          </a:prstGeom>
          <a:noFill/>
          <a:ln cap="flat" cmpd="sng" w="9525">
            <a:solidFill>
              <a:schemeClr val="dk2"/>
            </a:solidFill>
            <a:prstDash val="solid"/>
            <a:round/>
            <a:headEnd len="sm" w="sm" type="none"/>
            <a:tailEnd len="med" w="med" type="triangle"/>
          </a:ln>
        </p:spPr>
      </p:cxnSp>
      <p:cxnSp>
        <p:nvCxnSpPr>
          <p:cNvPr id="686" name="Google Shape;686;p85"/>
          <p:cNvCxnSpPr>
            <a:stCxn id="676" idx="1"/>
            <a:endCxn id="679" idx="4"/>
          </p:cNvCxnSpPr>
          <p:nvPr/>
        </p:nvCxnSpPr>
        <p:spPr>
          <a:xfrm flipH="1">
            <a:off x="1575950" y="3570725"/>
            <a:ext cx="767400" cy="4500"/>
          </a:xfrm>
          <a:prstGeom prst="straightConnector1">
            <a:avLst/>
          </a:prstGeom>
          <a:noFill/>
          <a:ln cap="flat" cmpd="sng" w="9525">
            <a:solidFill>
              <a:schemeClr val="dk2"/>
            </a:solidFill>
            <a:prstDash val="solid"/>
            <a:round/>
            <a:headEnd len="sm" w="sm" type="none"/>
            <a:tailEnd len="med" w="med" type="triangle"/>
          </a:ln>
        </p:spPr>
      </p:cxnSp>
      <p:pic>
        <p:nvPicPr>
          <p:cNvPr id="682" name="Google Shape;682;p85"/>
          <p:cNvPicPr preferRelativeResize="0"/>
          <p:nvPr/>
        </p:nvPicPr>
        <p:blipFill rotWithShape="1">
          <a:blip r:embed="rId6">
            <a:alphaModFix/>
          </a:blip>
          <a:srcRect b="0" l="0" r="0" t="0"/>
          <a:stretch/>
        </p:blipFill>
        <p:spPr>
          <a:xfrm>
            <a:off x="3723779" y="1789714"/>
            <a:ext cx="809150" cy="809150"/>
          </a:xfrm>
          <a:prstGeom prst="rect">
            <a:avLst/>
          </a:prstGeom>
          <a:noFill/>
          <a:ln>
            <a:noFill/>
          </a:ln>
        </p:spPr>
      </p:pic>
      <p:cxnSp>
        <p:nvCxnSpPr>
          <p:cNvPr id="687" name="Google Shape;687;p85"/>
          <p:cNvCxnSpPr>
            <a:stCxn id="682" idx="3"/>
            <a:endCxn id="674" idx="1"/>
          </p:cNvCxnSpPr>
          <p:nvPr/>
        </p:nvCxnSpPr>
        <p:spPr>
          <a:xfrm flipH="1" rot="10800000">
            <a:off x="4532929" y="2191289"/>
            <a:ext cx="1096200" cy="3000"/>
          </a:xfrm>
          <a:prstGeom prst="straightConnector1">
            <a:avLst/>
          </a:prstGeom>
          <a:noFill/>
          <a:ln cap="flat" cmpd="sng" w="9525">
            <a:solidFill>
              <a:schemeClr val="dk2"/>
            </a:solidFill>
            <a:prstDash val="solid"/>
            <a:round/>
            <a:headEnd len="sm" w="sm" type="none"/>
            <a:tailEnd len="sm" w="sm" type="none"/>
          </a:ln>
        </p:spPr>
      </p:cxnSp>
      <p:cxnSp>
        <p:nvCxnSpPr>
          <p:cNvPr id="688" name="Google Shape;688;p85"/>
          <p:cNvCxnSpPr>
            <a:stCxn id="675" idx="2"/>
            <a:endCxn id="678" idx="3"/>
          </p:cNvCxnSpPr>
          <p:nvPr/>
        </p:nvCxnSpPr>
        <p:spPr>
          <a:xfrm rot="5400000">
            <a:off x="6542218" y="2543384"/>
            <a:ext cx="918300" cy="1072800"/>
          </a:xfrm>
          <a:prstGeom prst="bentConnector2">
            <a:avLst/>
          </a:prstGeom>
          <a:noFill/>
          <a:ln cap="flat" cmpd="sng" w="9525">
            <a:solidFill>
              <a:schemeClr val="dk2"/>
            </a:solidFill>
            <a:prstDash val="solid"/>
            <a:round/>
            <a:headEnd len="sm" w="sm" type="none"/>
            <a:tailEnd len="med" w="med" type="stealth"/>
          </a:ln>
        </p:spPr>
      </p:cxnSp>
      <p:cxnSp>
        <p:nvCxnSpPr>
          <p:cNvPr id="689" name="Google Shape;689;p85"/>
          <p:cNvCxnSpPr>
            <a:stCxn id="675" idx="2"/>
            <a:endCxn id="677" idx="3"/>
          </p:cNvCxnSpPr>
          <p:nvPr/>
        </p:nvCxnSpPr>
        <p:spPr>
          <a:xfrm rot="5400000">
            <a:off x="6008668" y="3100334"/>
            <a:ext cx="2008800" cy="1049400"/>
          </a:xfrm>
          <a:prstGeom prst="bentConnector2">
            <a:avLst/>
          </a:prstGeom>
          <a:noFill/>
          <a:ln cap="flat" cmpd="sng" w="9525">
            <a:solidFill>
              <a:schemeClr val="dk2"/>
            </a:solidFill>
            <a:prstDash val="solid"/>
            <a:round/>
            <a:headEnd len="sm" w="sm" type="none"/>
            <a:tailEnd len="med" w="med" type="stealth"/>
          </a:ln>
        </p:spPr>
      </p:cxnSp>
      <p:sp>
        <p:nvSpPr>
          <p:cNvPr id="690" name="Google Shape;690;p85"/>
          <p:cNvSpPr txBox="1"/>
          <p:nvPr/>
        </p:nvSpPr>
        <p:spPr>
          <a:xfrm>
            <a:off x="1165600" y="4290775"/>
            <a:ext cx="1707600" cy="629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1- Client looks up</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my.ghost.svc</a:t>
            </a:r>
            <a:endParaRPr sz="1800">
              <a:solidFill>
                <a:schemeClr val="dk1"/>
              </a:solidFill>
              <a:latin typeface="Roboto"/>
              <a:ea typeface="Roboto"/>
              <a:cs typeface="Roboto"/>
              <a:sym typeface="Roboto"/>
            </a:endParaRPr>
          </a:p>
        </p:txBody>
      </p:sp>
      <p:cxnSp>
        <p:nvCxnSpPr>
          <p:cNvPr id="691" name="Google Shape;691;p85"/>
          <p:cNvCxnSpPr>
            <a:stCxn id="690" idx="0"/>
          </p:cNvCxnSpPr>
          <p:nvPr/>
        </p:nvCxnSpPr>
        <p:spPr>
          <a:xfrm rot="10800000">
            <a:off x="1978900" y="3595075"/>
            <a:ext cx="40500" cy="695700"/>
          </a:xfrm>
          <a:prstGeom prst="straightConnector1">
            <a:avLst/>
          </a:prstGeom>
          <a:noFill/>
          <a:ln cap="flat" cmpd="sng" w="9525">
            <a:solidFill>
              <a:schemeClr val="dk2"/>
            </a:solidFill>
            <a:prstDash val="solid"/>
            <a:round/>
            <a:headEnd len="sm" w="sm" type="none"/>
            <a:tailEnd len="sm" w="sm" type="none"/>
          </a:ln>
        </p:spPr>
      </p:cxnSp>
      <p:sp>
        <p:nvSpPr>
          <p:cNvPr id="692" name="Google Shape;692;p85"/>
          <p:cNvSpPr txBox="1"/>
          <p:nvPr/>
        </p:nvSpPr>
        <p:spPr>
          <a:xfrm>
            <a:off x="2873200" y="4484225"/>
            <a:ext cx="1707600" cy="116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2- Client sends HTTP GET req.</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controller with</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my.ghost.svc</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In host header</a:t>
            </a:r>
            <a:endParaRPr sz="1800">
              <a:solidFill>
                <a:schemeClr val="dk1"/>
              </a:solidFill>
              <a:latin typeface="Roboto"/>
              <a:ea typeface="Roboto"/>
              <a:cs typeface="Roboto"/>
              <a:sym typeface="Roboto"/>
            </a:endParaRPr>
          </a:p>
        </p:txBody>
      </p:sp>
      <p:cxnSp>
        <p:nvCxnSpPr>
          <p:cNvPr id="693" name="Google Shape;693;p85"/>
          <p:cNvCxnSpPr>
            <a:endCxn id="692" idx="0"/>
          </p:cNvCxnSpPr>
          <p:nvPr/>
        </p:nvCxnSpPr>
        <p:spPr>
          <a:xfrm>
            <a:off x="3424600" y="3577025"/>
            <a:ext cx="302400" cy="907200"/>
          </a:xfrm>
          <a:prstGeom prst="straightConnector1">
            <a:avLst/>
          </a:prstGeom>
          <a:noFill/>
          <a:ln cap="flat" cmpd="sng" w="9525">
            <a:solidFill>
              <a:schemeClr val="dk2"/>
            </a:solidFill>
            <a:prstDash val="solid"/>
            <a:round/>
            <a:headEnd len="sm" w="sm" type="none"/>
            <a:tailEnd len="sm" w="sm" type="none"/>
          </a:ln>
        </p:spPr>
      </p:cxnSp>
      <p:sp>
        <p:nvSpPr>
          <p:cNvPr id="694" name="Google Shape;694;p85"/>
          <p:cNvSpPr txBox="1"/>
          <p:nvPr/>
        </p:nvSpPr>
        <p:spPr>
          <a:xfrm>
            <a:off x="4165388" y="2709550"/>
            <a:ext cx="36414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Traefik sends req. to pods via round robin</a:t>
            </a:r>
            <a:endParaRPr sz="1800">
              <a:solidFill>
                <a:schemeClr val="dk1"/>
              </a:solidFill>
              <a:latin typeface="Roboto"/>
              <a:ea typeface="Roboto"/>
              <a:cs typeface="Roboto"/>
              <a:sym typeface="Roboto"/>
            </a:endParaRPr>
          </a:p>
        </p:txBody>
      </p:sp>
      <p:cxnSp>
        <p:nvCxnSpPr>
          <p:cNvPr id="695" name="Google Shape;695;p85"/>
          <p:cNvCxnSpPr>
            <a:stCxn id="694" idx="2"/>
          </p:cNvCxnSpPr>
          <p:nvPr/>
        </p:nvCxnSpPr>
        <p:spPr>
          <a:xfrm flipH="1">
            <a:off x="4355288" y="3022450"/>
            <a:ext cx="1630800" cy="346800"/>
          </a:xfrm>
          <a:prstGeom prst="straightConnector1">
            <a:avLst/>
          </a:prstGeom>
          <a:noFill/>
          <a:ln cap="flat" cmpd="sng" w="9525">
            <a:solidFill>
              <a:schemeClr val="dk2"/>
            </a:solidFill>
            <a:prstDash val="solid"/>
            <a:round/>
            <a:headEnd len="sm" w="sm" type="none"/>
            <a:tailEnd len="sm" w="sm" type="none"/>
          </a:ln>
        </p:spPr>
      </p:cxnSp>
      <p:pic>
        <p:nvPicPr>
          <p:cNvPr id="696" name="Google Shape;696;p85"/>
          <p:cNvPicPr preferRelativeResize="0"/>
          <p:nvPr/>
        </p:nvPicPr>
        <p:blipFill rotWithShape="1">
          <a:blip r:embed="rId7">
            <a:alphaModFix/>
          </a:blip>
          <a:srcRect b="0" l="0" r="0" t="0"/>
          <a:stretch/>
        </p:blipFill>
        <p:spPr>
          <a:xfrm>
            <a:off x="3631672" y="3135225"/>
            <a:ext cx="981300" cy="981300"/>
          </a:xfrm>
          <a:prstGeom prst="rect">
            <a:avLst/>
          </a:prstGeom>
          <a:noFill/>
          <a:ln>
            <a:noFill/>
          </a:ln>
        </p:spPr>
      </p:pic>
      <p:sp>
        <p:nvSpPr>
          <p:cNvPr id="697" name="Google Shape;697;p85"/>
          <p:cNvSpPr txBox="1"/>
          <p:nvPr/>
        </p:nvSpPr>
        <p:spPr>
          <a:xfrm>
            <a:off x="3650376" y="4082958"/>
            <a:ext cx="1017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900">
                <a:solidFill>
                  <a:schemeClr val="dk1"/>
                </a:solidFill>
                <a:latin typeface="Roboto"/>
                <a:ea typeface="Roboto"/>
                <a:cs typeface="Roboto"/>
                <a:sym typeface="Roboto"/>
              </a:rPr>
              <a:t>192.168.64.23</a:t>
            </a:r>
            <a:endParaRPr sz="900">
              <a:solidFill>
                <a:schemeClr val="dk1"/>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6"/>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8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704" name="Google Shape;704;p86"/>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700"/>
              </a:spcAft>
              <a:buNone/>
            </a:pPr>
            <a:r>
              <a:t/>
            </a:r>
            <a:endParaRPr sz="2400">
              <a:solidFill>
                <a:schemeClr val="dk1"/>
              </a:solidFill>
              <a:latin typeface="Roboto"/>
              <a:ea typeface="Roboto"/>
              <a:cs typeface="Roboto"/>
              <a:sym typeface="Roboto"/>
            </a:endParaRPr>
          </a:p>
        </p:txBody>
      </p:sp>
      <p:sp>
        <p:nvSpPr>
          <p:cNvPr id="705" name="Google Shape;705;p86"/>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86"/>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https://medium.com/@tao_66792/how-does-the-kubernetes-networking-work-part-1-5e2da2696701</a:t>
            </a:r>
            <a:endParaRPr sz="1000">
              <a:solidFill>
                <a:schemeClr val="dk1"/>
              </a:solidFill>
              <a:latin typeface="Calibri"/>
              <a:ea typeface="Calibri"/>
              <a:cs typeface="Calibri"/>
              <a:sym typeface="Calibri"/>
            </a:endParaRPr>
          </a:p>
        </p:txBody>
      </p:sp>
      <p:pic>
        <p:nvPicPr>
          <p:cNvPr id="707" name="Google Shape;707;p86"/>
          <p:cNvPicPr preferRelativeResize="0"/>
          <p:nvPr/>
        </p:nvPicPr>
        <p:blipFill rotWithShape="1">
          <a:blip r:embed="rId4">
            <a:alphaModFix/>
          </a:blip>
          <a:srcRect b="0" l="0" r="0" t="0"/>
          <a:stretch/>
        </p:blipFill>
        <p:spPr>
          <a:xfrm>
            <a:off x="2259837" y="1616812"/>
            <a:ext cx="4624326" cy="36936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8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714" name="Google Shape;714;p87"/>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400"/>
              </a:spcBef>
              <a:spcAft>
                <a:spcPts val="700"/>
              </a:spcAft>
              <a:buNone/>
            </a:pPr>
            <a:r>
              <a:t/>
            </a:r>
            <a:endParaRPr sz="2400">
              <a:solidFill>
                <a:schemeClr val="dk1"/>
              </a:solidFill>
              <a:latin typeface="Roboto"/>
              <a:ea typeface="Roboto"/>
              <a:cs typeface="Roboto"/>
              <a:sym typeface="Roboto"/>
            </a:endParaRPr>
          </a:p>
        </p:txBody>
      </p:sp>
      <p:sp>
        <p:nvSpPr>
          <p:cNvPr id="715" name="Google Shape;715;p87"/>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87"/>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https://medium.com/google-cloud/understanding-kubernetes-networking-pods-7117dd28727</a:t>
            </a:r>
            <a:endParaRPr sz="1000">
              <a:solidFill>
                <a:schemeClr val="dk1"/>
              </a:solidFill>
              <a:latin typeface="Calibri"/>
              <a:ea typeface="Calibri"/>
              <a:cs typeface="Calibri"/>
              <a:sym typeface="Calibri"/>
            </a:endParaRPr>
          </a:p>
        </p:txBody>
      </p:sp>
      <p:pic>
        <p:nvPicPr>
          <p:cNvPr id="717" name="Google Shape;717;p87"/>
          <p:cNvPicPr preferRelativeResize="0"/>
          <p:nvPr/>
        </p:nvPicPr>
        <p:blipFill rotWithShape="1">
          <a:blip r:embed="rId4">
            <a:alphaModFix/>
          </a:blip>
          <a:srcRect b="0" l="0" r="0" t="0"/>
          <a:stretch/>
        </p:blipFill>
        <p:spPr>
          <a:xfrm>
            <a:off x="1834976" y="1378250"/>
            <a:ext cx="5474048" cy="4276600"/>
          </a:xfrm>
          <a:prstGeom prst="rect">
            <a:avLst/>
          </a:prstGeom>
          <a:noFill/>
          <a:ln>
            <a:noFill/>
          </a:ln>
        </p:spPr>
      </p:pic>
      <p:sp>
        <p:nvSpPr>
          <p:cNvPr id="718" name="Google Shape;718;p87"/>
          <p:cNvSpPr/>
          <p:nvPr/>
        </p:nvSpPr>
        <p:spPr>
          <a:xfrm>
            <a:off x="184550" y="1378250"/>
            <a:ext cx="1503900" cy="1449600"/>
          </a:xfrm>
          <a:prstGeom prst="sun">
            <a:avLst>
              <a:gd fmla="val 25000" name="adj"/>
            </a:avLst>
          </a:prstGeom>
          <a:solidFill>
            <a:srgbClr val="FF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8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725" name="Google Shape;725;p88"/>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68300" lvl="0" marL="457200" marR="0" rtl="0" algn="l">
              <a:spcBef>
                <a:spcPts val="600"/>
              </a:spcBef>
              <a:spcAft>
                <a:spcPts val="0"/>
              </a:spcAft>
              <a:buClr>
                <a:srgbClr val="414141"/>
              </a:buClr>
              <a:buSzPts val="2200"/>
              <a:buFont typeface="Calibri"/>
              <a:buChar char="●"/>
            </a:pPr>
            <a:r>
              <a:rPr lang="en" sz="2200">
                <a:solidFill>
                  <a:srgbClr val="414141"/>
                </a:solidFill>
                <a:latin typeface="Calibri"/>
                <a:ea typeface="Calibri"/>
                <a:cs typeface="Calibri"/>
                <a:sym typeface="Calibri"/>
              </a:rPr>
              <a:t>How can you have same experience of using a load balancer service type on your bare metal cluster just like public clouds?</a:t>
            </a:r>
            <a:endParaRPr sz="2200">
              <a:solidFill>
                <a:srgbClr val="414141"/>
              </a:solidFill>
              <a:latin typeface="Calibri"/>
              <a:ea typeface="Calibri"/>
              <a:cs typeface="Calibri"/>
              <a:sym typeface="Calibri"/>
            </a:endParaRPr>
          </a:p>
          <a:p>
            <a:pPr indent="-368300" lvl="0" marL="457200" marR="0" rtl="0" algn="l">
              <a:spcBef>
                <a:spcPts val="1000"/>
              </a:spcBef>
              <a:spcAft>
                <a:spcPts val="0"/>
              </a:spcAft>
              <a:buClr>
                <a:srgbClr val="414141"/>
              </a:buClr>
              <a:buSzPts val="2200"/>
              <a:buFont typeface="Calibri"/>
              <a:buChar char="●"/>
            </a:pPr>
            <a:r>
              <a:rPr lang="en" sz="2200">
                <a:solidFill>
                  <a:srgbClr val="414141"/>
                </a:solidFill>
                <a:latin typeface="Calibri"/>
                <a:ea typeface="Calibri"/>
                <a:cs typeface="Calibri"/>
                <a:sym typeface="Calibri"/>
              </a:rPr>
              <a:t>This is what Metallb aims to solve.</a:t>
            </a:r>
            <a:endParaRPr sz="2200">
              <a:solidFill>
                <a:srgbClr val="414141"/>
              </a:solidFill>
              <a:latin typeface="Calibri"/>
              <a:ea typeface="Calibri"/>
              <a:cs typeface="Calibri"/>
              <a:sym typeface="Calibri"/>
            </a:endParaRPr>
          </a:p>
          <a:p>
            <a:pPr indent="-368300" lvl="0" marL="457200" marR="0" rtl="0" algn="l">
              <a:spcBef>
                <a:spcPts val="1000"/>
              </a:spcBef>
              <a:spcAft>
                <a:spcPts val="0"/>
              </a:spcAft>
              <a:buClr>
                <a:srgbClr val="414141"/>
              </a:buClr>
              <a:buSzPts val="2200"/>
              <a:buFont typeface="Calibri"/>
              <a:buChar char="●"/>
            </a:pPr>
            <a:r>
              <a:rPr lang="en" sz="2200">
                <a:solidFill>
                  <a:srgbClr val="414141"/>
                </a:solidFill>
                <a:latin typeface="Calibri"/>
                <a:ea typeface="Calibri"/>
                <a:cs typeface="Calibri"/>
                <a:sym typeface="Calibri"/>
              </a:rPr>
              <a:t>Layer 2/ARP mode: Only one worker node can respond to the Load Balancer IP address</a:t>
            </a:r>
            <a:endParaRPr sz="2200">
              <a:solidFill>
                <a:srgbClr val="414141"/>
              </a:solidFill>
              <a:latin typeface="Calibri"/>
              <a:ea typeface="Calibri"/>
              <a:cs typeface="Calibri"/>
              <a:sym typeface="Calibri"/>
            </a:endParaRPr>
          </a:p>
          <a:p>
            <a:pPr indent="-368300" lvl="0" marL="457200" marR="0" rtl="0" algn="l">
              <a:spcBef>
                <a:spcPts val="1000"/>
              </a:spcBef>
              <a:spcAft>
                <a:spcPts val="1000"/>
              </a:spcAft>
              <a:buClr>
                <a:srgbClr val="414141"/>
              </a:buClr>
              <a:buSzPts val="2200"/>
              <a:buFont typeface="Calibri"/>
              <a:buChar char="●"/>
            </a:pPr>
            <a:r>
              <a:rPr lang="en" sz="2200">
                <a:solidFill>
                  <a:srgbClr val="414141"/>
                </a:solidFill>
                <a:latin typeface="Calibri"/>
                <a:ea typeface="Calibri"/>
                <a:cs typeface="Calibri"/>
                <a:sym typeface="Calibri"/>
              </a:rPr>
              <a:t>BGP mode: This is more scalable, all the worker nodes will respond to the Load Balancer IP address, this means that even of one of the worker nodes is unavailable, other worker nodes will take up the traffic. This is one of the advantages over Layer 2 mode but you need a BGP router on your network (open source routers Free Range Router, Vyos)</a:t>
            </a:r>
            <a:endParaRPr sz="2200">
              <a:solidFill>
                <a:srgbClr val="414141"/>
              </a:solidFill>
              <a:latin typeface="Calibri"/>
              <a:ea typeface="Calibri"/>
              <a:cs typeface="Calibri"/>
              <a:sym typeface="Calibri"/>
            </a:endParaRPr>
          </a:p>
        </p:txBody>
      </p:sp>
      <p:sp>
        <p:nvSpPr>
          <p:cNvPr id="726" name="Google Shape;726;p88"/>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88"/>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https://metallb.universe.tf/</a:t>
            </a:r>
            <a:endParaRPr sz="10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8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734" name="Google Shape;734;p89"/>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spcBef>
                <a:spcPts val="6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Work around for the Layer 2 disadvantage is to use a CNI plugin that supports BGP like Kuberouter</a:t>
            </a:r>
            <a:endParaRPr sz="2400">
              <a:solidFill>
                <a:srgbClr val="414141"/>
              </a:solidFill>
              <a:latin typeface="Calibri"/>
              <a:ea typeface="Calibri"/>
              <a:cs typeface="Calibri"/>
              <a:sym typeface="Calibri"/>
            </a:endParaRPr>
          </a:p>
          <a:p>
            <a:pPr indent="-381000" lvl="0" marL="457200" marR="0" rtl="0" algn="l">
              <a:spcBef>
                <a:spcPts val="1000"/>
              </a:spcBef>
              <a:spcAft>
                <a:spcPts val="1000"/>
              </a:spcAft>
              <a:buClr>
                <a:srgbClr val="414141"/>
              </a:buClr>
              <a:buSzPts val="2400"/>
              <a:buFont typeface="Calibri"/>
              <a:buChar char="●"/>
            </a:pPr>
            <a:r>
              <a:rPr lang="en" sz="2400">
                <a:solidFill>
                  <a:srgbClr val="414141"/>
                </a:solidFill>
                <a:latin typeface="Calibri"/>
                <a:ea typeface="Calibri"/>
                <a:cs typeface="Calibri"/>
                <a:sym typeface="Calibri"/>
              </a:rPr>
              <a:t>Kuberouter will then advertise the LB IP via BGP as ECMP route which will be available via all the worker nodes.</a:t>
            </a:r>
            <a:endParaRPr sz="2400">
              <a:solidFill>
                <a:srgbClr val="414141"/>
              </a:solidFill>
              <a:latin typeface="Calibri"/>
              <a:ea typeface="Calibri"/>
              <a:cs typeface="Calibri"/>
              <a:sym typeface="Calibri"/>
            </a:endParaRPr>
          </a:p>
        </p:txBody>
      </p:sp>
      <p:sp>
        <p:nvSpPr>
          <p:cNvPr id="735" name="Google Shape;735;p89"/>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89"/>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https://github.com/cloudnativelabs/kube-router/blob/master/docs/user-guide.md#advertising-ips</a:t>
            </a:r>
            <a:endParaRPr sz="10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9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743" name="Google Shape;743;p90"/>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0" lvl="0" marL="457200" marR="0" rtl="0" algn="l">
              <a:spcBef>
                <a:spcPts val="600"/>
              </a:spcBef>
              <a:spcAft>
                <a:spcPts val="0"/>
              </a:spcAft>
              <a:buNone/>
            </a:pPr>
            <a:r>
              <a:rPr lang="en" sz="1800">
                <a:solidFill>
                  <a:srgbClr val="414141"/>
                </a:solidFill>
                <a:latin typeface="Calibri"/>
                <a:ea typeface="Calibri"/>
                <a:cs typeface="Calibri"/>
                <a:sym typeface="Calibri"/>
              </a:rPr>
              <a:t>apiVersion: v1</a:t>
            </a:r>
            <a:endParaRPr sz="1800">
              <a:solidFill>
                <a:srgbClr val="414141"/>
              </a:solidFill>
              <a:latin typeface="Calibri"/>
              <a:ea typeface="Calibri"/>
              <a:cs typeface="Calibri"/>
              <a:sym typeface="Calibri"/>
            </a:endParaRPr>
          </a:p>
          <a:p>
            <a:pPr indent="0" lvl="0" marL="457200" marR="0" rtl="0" algn="l">
              <a:spcBef>
                <a:spcPts val="1000"/>
              </a:spcBef>
              <a:spcAft>
                <a:spcPts val="0"/>
              </a:spcAft>
              <a:buNone/>
            </a:pPr>
            <a:r>
              <a:rPr lang="en" sz="1800">
                <a:solidFill>
                  <a:srgbClr val="414141"/>
                </a:solidFill>
                <a:latin typeface="Calibri"/>
                <a:ea typeface="Calibri"/>
                <a:cs typeface="Calibri"/>
                <a:sym typeface="Calibri"/>
              </a:rPr>
              <a:t>kind: ConfigMap</a:t>
            </a:r>
            <a:endParaRPr sz="1800">
              <a:solidFill>
                <a:srgbClr val="414141"/>
              </a:solidFill>
              <a:latin typeface="Calibri"/>
              <a:ea typeface="Calibri"/>
              <a:cs typeface="Calibri"/>
              <a:sym typeface="Calibri"/>
            </a:endParaRPr>
          </a:p>
          <a:p>
            <a:pPr indent="0" lvl="0" marL="457200" marR="0" rtl="0" algn="l">
              <a:spcBef>
                <a:spcPts val="1000"/>
              </a:spcBef>
              <a:spcAft>
                <a:spcPts val="0"/>
              </a:spcAft>
              <a:buNone/>
            </a:pPr>
            <a:r>
              <a:rPr lang="en" sz="1800">
                <a:solidFill>
                  <a:srgbClr val="414141"/>
                </a:solidFill>
                <a:latin typeface="Calibri"/>
                <a:ea typeface="Calibri"/>
                <a:cs typeface="Calibri"/>
                <a:sym typeface="Calibri"/>
              </a:rPr>
              <a:t>metadata:</a:t>
            </a:r>
            <a:endParaRPr sz="1800">
              <a:solidFill>
                <a:srgbClr val="414141"/>
              </a:solidFill>
              <a:latin typeface="Calibri"/>
              <a:ea typeface="Calibri"/>
              <a:cs typeface="Calibri"/>
              <a:sym typeface="Calibri"/>
            </a:endParaRPr>
          </a:p>
          <a:p>
            <a:pPr indent="0" lvl="0" marL="457200" marR="0" rtl="0" algn="l">
              <a:spcBef>
                <a:spcPts val="1000"/>
              </a:spcBef>
              <a:spcAft>
                <a:spcPts val="0"/>
              </a:spcAft>
              <a:buNone/>
            </a:pPr>
            <a:r>
              <a:rPr lang="en" sz="1800">
                <a:solidFill>
                  <a:srgbClr val="414141"/>
                </a:solidFill>
                <a:latin typeface="Calibri"/>
                <a:ea typeface="Calibri"/>
                <a:cs typeface="Calibri"/>
                <a:sym typeface="Calibri"/>
              </a:rPr>
              <a:t>  name: config</a:t>
            </a:r>
            <a:endParaRPr sz="1800">
              <a:solidFill>
                <a:srgbClr val="414141"/>
              </a:solidFill>
              <a:latin typeface="Calibri"/>
              <a:ea typeface="Calibri"/>
              <a:cs typeface="Calibri"/>
              <a:sym typeface="Calibri"/>
            </a:endParaRPr>
          </a:p>
          <a:p>
            <a:pPr indent="0" lvl="0" marL="457200" marR="0" rtl="0" algn="l">
              <a:spcBef>
                <a:spcPts val="1000"/>
              </a:spcBef>
              <a:spcAft>
                <a:spcPts val="0"/>
              </a:spcAft>
              <a:buNone/>
            </a:pPr>
            <a:r>
              <a:rPr lang="en" sz="1800">
                <a:solidFill>
                  <a:srgbClr val="414141"/>
                </a:solidFill>
                <a:latin typeface="Calibri"/>
                <a:ea typeface="Calibri"/>
                <a:cs typeface="Calibri"/>
                <a:sym typeface="Calibri"/>
              </a:rPr>
              <a:t>data:</a:t>
            </a:r>
            <a:endParaRPr sz="1800">
              <a:solidFill>
                <a:srgbClr val="414141"/>
              </a:solidFill>
              <a:latin typeface="Calibri"/>
              <a:ea typeface="Calibri"/>
              <a:cs typeface="Calibri"/>
              <a:sym typeface="Calibri"/>
            </a:endParaRPr>
          </a:p>
          <a:p>
            <a:pPr indent="0" lvl="0" marL="457200" marR="0" rtl="0" algn="l">
              <a:spcBef>
                <a:spcPts val="1000"/>
              </a:spcBef>
              <a:spcAft>
                <a:spcPts val="0"/>
              </a:spcAft>
              <a:buNone/>
            </a:pPr>
            <a:r>
              <a:rPr lang="en" sz="1800">
                <a:solidFill>
                  <a:srgbClr val="414141"/>
                </a:solidFill>
                <a:latin typeface="Calibri"/>
                <a:ea typeface="Calibri"/>
                <a:cs typeface="Calibri"/>
                <a:sym typeface="Calibri"/>
              </a:rPr>
              <a:t>  config: |</a:t>
            </a:r>
            <a:endParaRPr sz="1800">
              <a:solidFill>
                <a:srgbClr val="414141"/>
              </a:solidFill>
              <a:latin typeface="Calibri"/>
              <a:ea typeface="Calibri"/>
              <a:cs typeface="Calibri"/>
              <a:sym typeface="Calibri"/>
            </a:endParaRPr>
          </a:p>
          <a:p>
            <a:pPr indent="0" lvl="0" marL="457200" marR="0" rtl="0" algn="l">
              <a:spcBef>
                <a:spcPts val="1000"/>
              </a:spcBef>
              <a:spcAft>
                <a:spcPts val="0"/>
              </a:spcAft>
              <a:buNone/>
            </a:pPr>
            <a:r>
              <a:rPr lang="en" sz="1800">
                <a:solidFill>
                  <a:srgbClr val="414141"/>
                </a:solidFill>
                <a:latin typeface="Calibri"/>
                <a:ea typeface="Calibri"/>
                <a:cs typeface="Calibri"/>
                <a:sym typeface="Calibri"/>
              </a:rPr>
              <a:t>    address-pools:</a:t>
            </a:r>
            <a:endParaRPr sz="1800">
              <a:solidFill>
                <a:srgbClr val="414141"/>
              </a:solidFill>
              <a:latin typeface="Calibri"/>
              <a:ea typeface="Calibri"/>
              <a:cs typeface="Calibri"/>
              <a:sym typeface="Calibri"/>
            </a:endParaRPr>
          </a:p>
          <a:p>
            <a:pPr indent="0" lvl="0" marL="457200" marR="0" rtl="0" algn="l">
              <a:spcBef>
                <a:spcPts val="1000"/>
              </a:spcBef>
              <a:spcAft>
                <a:spcPts val="0"/>
              </a:spcAft>
              <a:buNone/>
            </a:pPr>
            <a:r>
              <a:rPr lang="en" sz="1800">
                <a:solidFill>
                  <a:srgbClr val="414141"/>
                </a:solidFill>
                <a:latin typeface="Calibri"/>
                <a:ea typeface="Calibri"/>
                <a:cs typeface="Calibri"/>
                <a:sym typeface="Calibri"/>
              </a:rPr>
              <a:t>    - name: my-ip-space</a:t>
            </a:r>
            <a:endParaRPr sz="1800">
              <a:solidFill>
                <a:srgbClr val="414141"/>
              </a:solidFill>
              <a:latin typeface="Calibri"/>
              <a:ea typeface="Calibri"/>
              <a:cs typeface="Calibri"/>
              <a:sym typeface="Calibri"/>
            </a:endParaRPr>
          </a:p>
          <a:p>
            <a:pPr indent="0" lvl="0" marL="457200" marR="0" rtl="0" algn="l">
              <a:spcBef>
                <a:spcPts val="1000"/>
              </a:spcBef>
              <a:spcAft>
                <a:spcPts val="0"/>
              </a:spcAft>
              <a:buNone/>
            </a:pPr>
            <a:r>
              <a:rPr lang="en" sz="1800">
                <a:solidFill>
                  <a:srgbClr val="414141"/>
                </a:solidFill>
                <a:latin typeface="Calibri"/>
                <a:ea typeface="Calibri"/>
                <a:cs typeface="Calibri"/>
                <a:sym typeface="Calibri"/>
              </a:rPr>
              <a:t>      </a:t>
            </a:r>
            <a:r>
              <a:rPr b="1" lang="en" sz="1800">
                <a:solidFill>
                  <a:srgbClr val="414141"/>
                </a:solidFill>
                <a:latin typeface="Calibri"/>
                <a:ea typeface="Calibri"/>
                <a:cs typeface="Calibri"/>
                <a:sym typeface="Calibri"/>
              </a:rPr>
              <a:t>protocol: layer2</a:t>
            </a:r>
            <a:endParaRPr b="1" sz="1800">
              <a:solidFill>
                <a:srgbClr val="414141"/>
              </a:solidFill>
              <a:latin typeface="Calibri"/>
              <a:ea typeface="Calibri"/>
              <a:cs typeface="Calibri"/>
              <a:sym typeface="Calibri"/>
            </a:endParaRPr>
          </a:p>
          <a:p>
            <a:pPr indent="0" lvl="0" marL="457200" marR="0" rtl="0" algn="l">
              <a:spcBef>
                <a:spcPts val="1000"/>
              </a:spcBef>
              <a:spcAft>
                <a:spcPts val="0"/>
              </a:spcAft>
              <a:buNone/>
            </a:pPr>
            <a:r>
              <a:rPr lang="en" sz="1800">
                <a:solidFill>
                  <a:srgbClr val="414141"/>
                </a:solidFill>
                <a:latin typeface="Calibri"/>
                <a:ea typeface="Calibri"/>
                <a:cs typeface="Calibri"/>
                <a:sym typeface="Calibri"/>
              </a:rPr>
              <a:t>      addresses:</a:t>
            </a:r>
            <a:endParaRPr sz="1800">
              <a:solidFill>
                <a:srgbClr val="414141"/>
              </a:solidFill>
              <a:latin typeface="Calibri"/>
              <a:ea typeface="Calibri"/>
              <a:cs typeface="Calibri"/>
              <a:sym typeface="Calibri"/>
            </a:endParaRPr>
          </a:p>
          <a:p>
            <a:pPr indent="0" lvl="0" marL="457200" marR="0" rtl="0" algn="l">
              <a:spcBef>
                <a:spcPts val="1000"/>
              </a:spcBef>
              <a:spcAft>
                <a:spcPts val="1000"/>
              </a:spcAft>
              <a:buNone/>
            </a:pPr>
            <a:r>
              <a:rPr lang="en" sz="1800">
                <a:solidFill>
                  <a:srgbClr val="414141"/>
                </a:solidFill>
                <a:latin typeface="Calibri"/>
                <a:ea typeface="Calibri"/>
                <a:cs typeface="Calibri"/>
                <a:sym typeface="Calibri"/>
              </a:rPr>
              <a:t>      - 84.200.xxx.xxx-84.200.xxx.xxx</a:t>
            </a:r>
            <a:endParaRPr sz="1800">
              <a:solidFill>
                <a:srgbClr val="414141"/>
              </a:solidFill>
              <a:latin typeface="Calibri"/>
              <a:ea typeface="Calibri"/>
              <a:cs typeface="Calibri"/>
              <a:sym typeface="Calibri"/>
            </a:endParaRPr>
          </a:p>
        </p:txBody>
      </p:sp>
      <p:sp>
        <p:nvSpPr>
          <p:cNvPr id="744" name="Google Shape;744;p90"/>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9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751" name="Google Shape;751;p91"/>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52" name="Google Shape;752;p91"/>
          <p:cNvPicPr preferRelativeResize="0"/>
          <p:nvPr/>
        </p:nvPicPr>
        <p:blipFill rotWithShape="1">
          <a:blip r:embed="rId3">
            <a:alphaModFix/>
          </a:blip>
          <a:srcRect b="0" l="0" r="0" t="0"/>
          <a:stretch/>
        </p:blipFill>
        <p:spPr>
          <a:xfrm>
            <a:off x="844200" y="1272451"/>
            <a:ext cx="7472700" cy="45157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2"/>
          <p:cNvSpPr/>
          <p:nvPr/>
        </p:nvSpPr>
        <p:spPr>
          <a:xfrm>
            <a:off x="0" y="85725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Calibri"/>
                <a:ea typeface="Calibri"/>
                <a:cs typeface="Calibri"/>
                <a:sym typeface="Calibri"/>
              </a:rPr>
              <a:t>Security</a:t>
            </a:r>
            <a:endParaRPr sz="60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2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40" name="Google Shape;140;p21"/>
          <p:cNvSpPr txBox="1"/>
          <p:nvPr/>
        </p:nvSpPr>
        <p:spPr>
          <a:xfrm>
            <a:off x="45575" y="132015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Kubernetes v1.8: A Comprehensive Overview </a:t>
            </a:r>
            <a:r>
              <a:rPr lang="en" sz="2400" u="sng">
                <a:solidFill>
                  <a:schemeClr val="hlink"/>
                </a:solidFill>
                <a:latin typeface="Roboto"/>
                <a:ea typeface="Roboto"/>
                <a:cs typeface="Roboto"/>
                <a:sym typeface="Roboto"/>
                <a:hlinkClick r:id="rId3"/>
              </a:rPr>
              <a:t>→</a:t>
            </a:r>
            <a:r>
              <a:rPr lang="en" sz="2400">
                <a:solidFill>
                  <a:schemeClr val="dk1"/>
                </a:solidFill>
                <a:latin typeface="Roboto"/>
                <a:ea typeface="Roboto"/>
                <a:cs typeface="Roboto"/>
                <a:sym typeface="Roboto"/>
              </a:rPr>
              <a:t> </a:t>
            </a:r>
            <a:endParaRPr sz="2400">
              <a:solidFill>
                <a:schemeClr val="dk1"/>
              </a:solidFill>
              <a:latin typeface="Roboto"/>
              <a:ea typeface="Roboto"/>
              <a:cs typeface="Roboto"/>
              <a:sym typeface="Roboto"/>
            </a:endParaRPr>
          </a:p>
          <a:p>
            <a:pPr indent="-381000" lvl="0" marL="457200" marR="0" rtl="0" algn="l">
              <a:spcBef>
                <a:spcPts val="1000"/>
              </a:spcBef>
              <a:spcAft>
                <a:spcPts val="0"/>
              </a:spcAft>
              <a:buClr>
                <a:schemeClr val="dk1"/>
              </a:buClr>
              <a:buSzPts val="2400"/>
              <a:buFont typeface="Roboto"/>
              <a:buChar char="●"/>
            </a:pPr>
            <a:r>
              <a:rPr lang="en" sz="2400">
                <a:solidFill>
                  <a:schemeClr val="dk1"/>
                </a:solidFill>
                <a:latin typeface="Roboto"/>
                <a:ea typeface="Roboto"/>
                <a:cs typeface="Roboto"/>
                <a:sym typeface="Roboto"/>
              </a:rPr>
              <a:t>Getting started with Kubernetes </a:t>
            </a:r>
            <a:endParaRPr sz="2400">
              <a:solidFill>
                <a:schemeClr val="dk1"/>
              </a:solidFill>
              <a:latin typeface="Roboto"/>
              <a:ea typeface="Roboto"/>
              <a:cs typeface="Roboto"/>
              <a:sym typeface="Roboto"/>
            </a:endParaRPr>
          </a:p>
          <a:p>
            <a:pPr indent="-381000" lvl="1" marL="914400" marR="0" rtl="0" algn="l">
              <a:spcBef>
                <a:spcPts val="1000"/>
              </a:spcBef>
              <a:spcAft>
                <a:spcPts val="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Deploying and Updating App with Kubernetes</a:t>
            </a:r>
            <a:endParaRPr b="0" i="0" sz="2400" u="none" cap="none" strike="noStrike">
              <a:solidFill>
                <a:schemeClr val="dk1"/>
              </a:solidFill>
              <a:latin typeface="Roboto"/>
              <a:ea typeface="Roboto"/>
              <a:cs typeface="Roboto"/>
              <a:sym typeface="Roboto"/>
            </a:endParaRPr>
          </a:p>
          <a:p>
            <a:pPr indent="-381000" lvl="1" marL="914400" marR="0" rtl="0" algn="l">
              <a:spcBef>
                <a:spcPts val="1000"/>
              </a:spcBef>
              <a:spcAft>
                <a:spcPts val="1000"/>
              </a:spcAft>
              <a:buClr>
                <a:schemeClr val="dk1"/>
              </a:buClr>
              <a:buSzPts val="2400"/>
              <a:buFont typeface="Roboto"/>
              <a:buChar char="○"/>
            </a:pPr>
            <a:r>
              <a:rPr b="0" i="0" lang="en" sz="2400" u="none" cap="none" strike="noStrike">
                <a:solidFill>
                  <a:schemeClr val="dk1"/>
                </a:solidFill>
                <a:latin typeface="Roboto"/>
                <a:ea typeface="Roboto"/>
                <a:cs typeface="Roboto"/>
                <a:sym typeface="Roboto"/>
              </a:rPr>
              <a:t>Deploy more complex apps and data platforms on k8s</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3"/>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9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764" name="Google Shape;764;p93"/>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spcBef>
                <a:spcPts val="6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Make sure to always scan all your Docker Images and Containers for potential threats</a:t>
            </a:r>
            <a:endParaRPr sz="2400">
              <a:solidFill>
                <a:srgbClr val="414141"/>
              </a:solidFill>
              <a:latin typeface="Calibri"/>
              <a:ea typeface="Calibri"/>
              <a:cs typeface="Calibri"/>
              <a:sym typeface="Calibri"/>
            </a:endParaRPr>
          </a:p>
          <a:p>
            <a:pPr indent="-381000" lvl="0" marL="457200" marR="0" rtl="0" algn="l">
              <a:spcBef>
                <a:spcPts val="10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Never use any random Docker Image(s) and always use authorised images in your environment</a:t>
            </a:r>
            <a:endParaRPr sz="2400">
              <a:solidFill>
                <a:srgbClr val="414141"/>
              </a:solidFill>
              <a:latin typeface="Calibri"/>
              <a:ea typeface="Calibri"/>
              <a:cs typeface="Calibri"/>
              <a:sym typeface="Calibri"/>
            </a:endParaRPr>
          </a:p>
          <a:p>
            <a:pPr indent="-381000" lvl="0" marL="457200" marR="0" rtl="0" algn="l">
              <a:spcBef>
                <a:spcPts val="10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Categorise and accordingly split up your cluster through Namespace</a:t>
            </a:r>
            <a:endParaRPr sz="2400">
              <a:solidFill>
                <a:srgbClr val="414141"/>
              </a:solidFill>
              <a:latin typeface="Calibri"/>
              <a:ea typeface="Calibri"/>
              <a:cs typeface="Calibri"/>
              <a:sym typeface="Calibri"/>
            </a:endParaRPr>
          </a:p>
          <a:p>
            <a:pPr indent="-381000" lvl="0" marL="457200" marR="0" rtl="0" algn="l">
              <a:spcBef>
                <a:spcPts val="1000"/>
              </a:spcBef>
              <a:spcAft>
                <a:spcPts val="1000"/>
              </a:spcAft>
              <a:buClr>
                <a:srgbClr val="414141"/>
              </a:buClr>
              <a:buSzPts val="2400"/>
              <a:buFont typeface="Calibri"/>
              <a:buChar char="●"/>
            </a:pPr>
            <a:r>
              <a:rPr lang="en" sz="2400">
                <a:solidFill>
                  <a:srgbClr val="414141"/>
                </a:solidFill>
                <a:latin typeface="Calibri"/>
                <a:ea typeface="Calibri"/>
                <a:cs typeface="Calibri"/>
                <a:sym typeface="Calibri"/>
              </a:rPr>
              <a:t>Use Network Policies to implement proper network segmentation and Role Based Access Control(RBAC) to create administrative boundaries between resources for proper segregation and control</a:t>
            </a:r>
            <a:endParaRPr sz="2400">
              <a:solidFill>
                <a:srgbClr val="414141"/>
              </a:solidFill>
              <a:latin typeface="Calibri"/>
              <a:ea typeface="Calibri"/>
              <a:cs typeface="Calibri"/>
              <a:sym typeface="Calibri"/>
            </a:endParaRPr>
          </a:p>
        </p:txBody>
      </p:sp>
      <p:sp>
        <p:nvSpPr>
          <p:cNvPr id="765" name="Google Shape;765;p93"/>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93"/>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https://blog.kubernauts.io/kubernetes-best-practices-d5cbef02fe1b</a:t>
            </a:r>
            <a:endParaRPr sz="10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4"/>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9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773" name="Google Shape;773;p94"/>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spcBef>
                <a:spcPts val="6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Limit SSH access to Kubernetes nodes, and Ask users to use kubectl exec instead.</a:t>
            </a:r>
            <a:endParaRPr sz="2400">
              <a:solidFill>
                <a:srgbClr val="414141"/>
              </a:solidFill>
              <a:latin typeface="Calibri"/>
              <a:ea typeface="Calibri"/>
              <a:cs typeface="Calibri"/>
              <a:sym typeface="Calibri"/>
            </a:endParaRPr>
          </a:p>
          <a:p>
            <a:pPr indent="-381000" lvl="0" marL="457200" marR="0" rtl="0" algn="l">
              <a:spcBef>
                <a:spcPts val="10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Never use Passwords, or API tokens in plain text or as environment variables, use secrets instead</a:t>
            </a:r>
            <a:endParaRPr sz="2400">
              <a:solidFill>
                <a:srgbClr val="414141"/>
              </a:solidFill>
              <a:latin typeface="Calibri"/>
              <a:ea typeface="Calibri"/>
              <a:cs typeface="Calibri"/>
              <a:sym typeface="Calibri"/>
            </a:endParaRPr>
          </a:p>
          <a:p>
            <a:pPr indent="-381000" lvl="0" marL="457200" marR="0" rtl="0" algn="l">
              <a:spcBef>
                <a:spcPts val="1000"/>
              </a:spcBef>
              <a:spcAft>
                <a:spcPts val="1000"/>
              </a:spcAft>
              <a:buClr>
                <a:srgbClr val="414141"/>
              </a:buClr>
              <a:buSzPts val="2400"/>
              <a:buFont typeface="Calibri"/>
              <a:buChar char="●"/>
            </a:pPr>
            <a:r>
              <a:rPr lang="en" sz="2400">
                <a:solidFill>
                  <a:srgbClr val="414141"/>
                </a:solidFill>
                <a:latin typeface="Calibri"/>
                <a:ea typeface="Calibri"/>
                <a:cs typeface="Calibri"/>
                <a:sym typeface="Calibri"/>
              </a:rPr>
              <a:t>Use non-root user inside container with proper host to container, UID and GID mapping</a:t>
            </a:r>
            <a:endParaRPr sz="2400">
              <a:solidFill>
                <a:srgbClr val="414141"/>
              </a:solidFill>
              <a:latin typeface="Calibri"/>
              <a:ea typeface="Calibri"/>
              <a:cs typeface="Calibri"/>
              <a:sym typeface="Calibri"/>
            </a:endParaRPr>
          </a:p>
        </p:txBody>
      </p:sp>
      <p:sp>
        <p:nvSpPr>
          <p:cNvPr id="774" name="Google Shape;774;p94"/>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94"/>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https://blog.kubernauts.io/kubernetes-best-practices-d5cbef02fe1b</a:t>
            </a:r>
            <a:endParaRPr sz="10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9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782" name="Google Shape;782;p95"/>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spcBef>
                <a:spcPts val="6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If you’re serious about security in Kubernetes, you need a secret management tool that provides a single source of secrets, credentials, attaching security policies, etc. </a:t>
            </a:r>
            <a:endParaRPr sz="2400">
              <a:solidFill>
                <a:srgbClr val="414141"/>
              </a:solidFill>
              <a:latin typeface="Calibri"/>
              <a:ea typeface="Calibri"/>
              <a:cs typeface="Calibri"/>
              <a:sym typeface="Calibri"/>
            </a:endParaRPr>
          </a:p>
          <a:p>
            <a:pPr indent="-381000" lvl="0" marL="457200" marR="0" rtl="0" algn="l">
              <a:spcBef>
                <a:spcPts val="1000"/>
              </a:spcBef>
              <a:spcAft>
                <a:spcPts val="1000"/>
              </a:spcAft>
              <a:buClr>
                <a:srgbClr val="414141"/>
              </a:buClr>
              <a:buSzPts val="2400"/>
              <a:buFont typeface="Calibri"/>
              <a:buChar char="●"/>
            </a:pPr>
            <a:r>
              <a:rPr lang="en" sz="2400">
                <a:solidFill>
                  <a:srgbClr val="414141"/>
                </a:solidFill>
                <a:latin typeface="Calibri"/>
                <a:ea typeface="Calibri"/>
                <a:cs typeface="Calibri"/>
                <a:sym typeface="Calibri"/>
              </a:rPr>
              <a:t>In other words, you need Hashicorp Vault.</a:t>
            </a:r>
            <a:endParaRPr sz="2400">
              <a:solidFill>
                <a:srgbClr val="414141"/>
              </a:solidFill>
              <a:latin typeface="Calibri"/>
              <a:ea typeface="Calibri"/>
              <a:cs typeface="Calibri"/>
              <a:sym typeface="Calibri"/>
            </a:endParaRPr>
          </a:p>
        </p:txBody>
      </p:sp>
      <p:sp>
        <p:nvSpPr>
          <p:cNvPr id="783" name="Google Shape;783;p95"/>
          <p:cNvSpPr txBox="1"/>
          <p:nvPr/>
        </p:nvSpPr>
        <p:spPr>
          <a:xfrm>
            <a:off x="73600" y="5650025"/>
            <a:ext cx="9006000" cy="312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95"/>
          <p:cNvSpPr txBox="1"/>
          <p:nvPr/>
        </p:nvSpPr>
        <p:spPr>
          <a:xfrm>
            <a:off x="10050" y="5654850"/>
            <a:ext cx="9123900" cy="345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https://blog.kubernauts.io/managing-secrets-in-kubernetes-with-vault-by-hashicorp-f0db45cc208a</a:t>
            </a:r>
            <a:endParaRPr sz="1000">
              <a:solidFill>
                <a:schemeClr val="dk1"/>
              </a:solidFill>
              <a:latin typeface="Calibri"/>
              <a:ea typeface="Calibri"/>
              <a:cs typeface="Calibri"/>
              <a:sym typeface="Calibri"/>
            </a:endParaRPr>
          </a:p>
        </p:txBody>
      </p:sp>
      <p:pic>
        <p:nvPicPr>
          <p:cNvPr id="785" name="Google Shape;785;p95"/>
          <p:cNvPicPr preferRelativeResize="0"/>
          <p:nvPr/>
        </p:nvPicPr>
        <p:blipFill rotWithShape="1">
          <a:blip r:embed="rId4">
            <a:alphaModFix/>
          </a:blip>
          <a:srcRect b="0" l="0" r="0" t="0"/>
          <a:stretch/>
        </p:blipFill>
        <p:spPr>
          <a:xfrm>
            <a:off x="2238375" y="3328989"/>
            <a:ext cx="4667250" cy="20288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6"/>
          <p:cNvSpPr/>
          <p:nvPr/>
        </p:nvSpPr>
        <p:spPr>
          <a:xfrm>
            <a:off x="0" y="85725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Calibri"/>
                <a:ea typeface="Calibri"/>
                <a:cs typeface="Calibri"/>
                <a:sym typeface="Calibri"/>
              </a:rPr>
              <a:t>Exercises</a:t>
            </a:r>
            <a:endParaRPr sz="6000">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7"/>
          <p:cNvSpPr txBox="1"/>
          <p:nvPr>
            <p:ph type="ctrTitle"/>
          </p:nvPr>
        </p:nvSpPr>
        <p:spPr>
          <a:xfrm>
            <a:off x="36750" y="1969625"/>
            <a:ext cx="9070500" cy="243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3600"/>
              <a:buFont typeface="Calibri"/>
              <a:buNone/>
            </a:pPr>
            <a:r>
              <a:rPr lang="en" sz="3600"/>
              <a:t>kubectl cheat sheet  </a:t>
            </a:r>
            <a:endParaRPr sz="3600"/>
          </a:p>
          <a:p>
            <a:pPr indent="0" lvl="0" marL="0" rtl="0" algn="l">
              <a:spcBef>
                <a:spcPts val="0"/>
              </a:spcBef>
              <a:spcAft>
                <a:spcPts val="0"/>
              </a:spcAft>
              <a:buClr>
                <a:schemeClr val="dk1"/>
              </a:buClr>
              <a:buSzPts val="3000"/>
              <a:buFont typeface="Calibri"/>
              <a:buNone/>
            </a:pPr>
            <a:r>
              <a:t/>
            </a:r>
            <a:endParaRPr sz="3000"/>
          </a:p>
          <a:p>
            <a:pPr indent="0" lvl="0" marL="0" rtl="0" algn="ctr">
              <a:spcBef>
                <a:spcPts val="0"/>
              </a:spcBef>
              <a:spcAft>
                <a:spcPts val="0"/>
              </a:spcAft>
              <a:buClr>
                <a:schemeClr val="dk1"/>
              </a:buClr>
              <a:buSzPts val="1000"/>
              <a:buFont typeface="Calibri"/>
              <a:buNone/>
            </a:pPr>
            <a:r>
              <a:t/>
            </a:r>
            <a:endParaRPr sz="1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9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02" name="Google Shape;802;p98"/>
          <p:cNvSpPr txBox="1"/>
          <p:nvPr/>
        </p:nvSpPr>
        <p:spPr>
          <a:xfrm>
            <a:off x="79000" y="1336150"/>
            <a:ext cx="9005400" cy="4608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 </a:t>
            </a:r>
            <a:r>
              <a:rPr lang="en" sz="1800" u="sng">
                <a:solidFill>
                  <a:schemeClr val="hlink"/>
                </a:solidFill>
                <a:latin typeface="Roboto"/>
                <a:ea typeface="Roboto"/>
                <a:cs typeface="Roboto"/>
                <a:sym typeface="Roboto"/>
                <a:hlinkClick r:id="rId3"/>
              </a:rPr>
              <a:t>https://github.com/dennyzhang/cheatsheet-kubernetes-A4</a:t>
            </a:r>
            <a:endParaRPr sz="1800">
              <a:solidFill>
                <a:schemeClr val="dk1"/>
              </a:solidFill>
              <a:latin typeface="Roboto"/>
              <a:ea typeface="Roboto"/>
              <a:cs typeface="Roboto"/>
              <a:sym typeface="Roboto"/>
            </a:endParaRPr>
          </a:p>
          <a:p>
            <a:pPr indent="0" lvl="0" marL="0" marR="0" rtl="0" algn="l">
              <a:spcBef>
                <a:spcPts val="0"/>
              </a:spcBef>
              <a:spcAft>
                <a:spcPts val="0"/>
              </a:spcAft>
              <a:buNone/>
            </a:pP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 kubectl get events --sort-by=.metadata.creationTimestamp # List Events sorted by timestamp</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services --sort-by=.metadata.name # List Services Sorted by Name</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pods --sort-by=.metadata.name</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endpoints</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explain pods,svc</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pods -A # --all-namespaces </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nodes -o jsonpath='{.items[*].spec.podCIDR}'</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pods -o wide</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pod my-pod -o yaml --export &gt; my-pod.yaml</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pods --show-labels # Show labels for all pods (or other objects)</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pods --sort-by='.status.containerStatuses[0].restartCount'</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cluster-info</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api-resources</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 kubectl get apiservice</a:t>
            </a:r>
            <a:endParaRPr sz="1800">
              <a:solidFill>
                <a:schemeClr val="dk1"/>
              </a:solidFill>
              <a:latin typeface="Roboto"/>
              <a:ea typeface="Roboto"/>
              <a:cs typeface="Roboto"/>
              <a:sym typeface="Roboto"/>
            </a:endParaRPr>
          </a:p>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9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09" name="Google Shape;809;p99"/>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By the awesome Kubernaut </a:t>
            </a:r>
            <a:r>
              <a:rPr lang="en" sz="2400" u="sng">
                <a:solidFill>
                  <a:schemeClr val="hlink"/>
                </a:solidFill>
                <a:latin typeface="Calibri"/>
                <a:ea typeface="Calibri"/>
                <a:cs typeface="Calibri"/>
                <a:sym typeface="Calibri"/>
                <a:hlinkClick r:id="rId3"/>
              </a:rPr>
              <a:t>Michael Hausenblas</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Hands-On introduction to Kubernetes </a:t>
            </a:r>
            <a:r>
              <a:rPr lang="en" sz="2400" u="sng">
                <a:solidFill>
                  <a:schemeClr val="hlink"/>
                </a:solidFill>
                <a:latin typeface="Calibri"/>
                <a:ea typeface="Calibri"/>
                <a:cs typeface="Calibri"/>
                <a:sym typeface="Calibri"/>
                <a:hlinkClick r:id="rId4"/>
              </a:rPr>
              <a:t>→</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rPr lang="en" sz="2400">
                <a:solidFill>
                  <a:schemeClr val="dk1"/>
                </a:solidFill>
                <a:latin typeface="Roboto"/>
                <a:ea typeface="Roboto"/>
                <a:cs typeface="Roboto"/>
                <a:sym typeface="Roboto"/>
              </a:rPr>
              <a:t>Note: you can run the examples on minikube,</a:t>
            </a:r>
            <a:br>
              <a:rPr lang="en" sz="2400">
                <a:solidFill>
                  <a:schemeClr val="dk1"/>
                </a:solidFill>
                <a:latin typeface="Roboto"/>
                <a:ea typeface="Roboto"/>
                <a:cs typeface="Roboto"/>
                <a:sym typeface="Roboto"/>
              </a:rPr>
            </a:br>
            <a:r>
              <a:rPr lang="en" sz="2400">
                <a:solidFill>
                  <a:schemeClr val="dk1"/>
                </a:solidFill>
                <a:latin typeface="Roboto"/>
                <a:ea typeface="Roboto"/>
                <a:cs typeface="Roboto"/>
                <a:sym typeface="Roboto"/>
              </a:rPr>
              <a:t>OpenShift, GKE or any other Kubernetes</a:t>
            </a:r>
            <a:br>
              <a:rPr lang="en" sz="2400">
                <a:solidFill>
                  <a:schemeClr val="dk1"/>
                </a:solidFill>
                <a:latin typeface="Roboto"/>
                <a:ea typeface="Roboto"/>
                <a:cs typeface="Roboto"/>
                <a:sym typeface="Roboto"/>
              </a:rPr>
            </a:br>
            <a:r>
              <a:rPr lang="en" sz="2400">
                <a:solidFill>
                  <a:schemeClr val="dk1"/>
                </a:solidFill>
                <a:latin typeface="Roboto"/>
                <a:ea typeface="Roboto"/>
                <a:cs typeface="Roboto"/>
                <a:sym typeface="Roboto"/>
              </a:rPr>
              <a:t>Installations.</a:t>
            </a:r>
            <a:br>
              <a:rPr lang="en" sz="2400">
                <a:solidFill>
                  <a:schemeClr val="dk1"/>
                </a:solidFill>
                <a:latin typeface="Roboto"/>
                <a:ea typeface="Roboto"/>
                <a:cs typeface="Roboto"/>
                <a:sym typeface="Roboto"/>
              </a:rPr>
            </a:br>
            <a:endParaRPr sz="2400">
              <a:solidFill>
                <a:schemeClr val="dk1"/>
              </a:solidFill>
              <a:latin typeface="Roboto"/>
              <a:ea typeface="Roboto"/>
              <a:cs typeface="Roboto"/>
              <a:sym typeface="Roboto"/>
            </a:endParaRPr>
          </a:p>
        </p:txBody>
      </p:sp>
      <p:pic>
        <p:nvPicPr>
          <p:cNvPr descr="Picture of Michael Hausenblas" id="810" name="Google Shape;810;p99"/>
          <p:cNvPicPr preferRelativeResize="0"/>
          <p:nvPr/>
        </p:nvPicPr>
        <p:blipFill rotWithShape="1">
          <a:blip r:embed="rId5">
            <a:alphaModFix/>
          </a:blip>
          <a:srcRect b="0" l="0" r="0" t="0"/>
          <a:stretch/>
        </p:blipFill>
        <p:spPr>
          <a:xfrm>
            <a:off x="6574751" y="2138751"/>
            <a:ext cx="2275575" cy="22755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10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17" name="Google Shape;817;p100"/>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By the awesome </a:t>
            </a:r>
            <a:r>
              <a:rPr lang="en" sz="2400" u="sng">
                <a:solidFill>
                  <a:schemeClr val="hlink"/>
                </a:solidFill>
                <a:latin typeface="Calibri"/>
                <a:ea typeface="Calibri"/>
                <a:cs typeface="Calibri"/>
                <a:sym typeface="Calibri"/>
                <a:hlinkClick r:id="rId3"/>
              </a:rPr>
              <a:t>Bob Killen</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Introduction to Kubernetes </a:t>
            </a:r>
            <a:r>
              <a:rPr lang="en" sz="2400" u="sng">
                <a:solidFill>
                  <a:schemeClr val="hlink"/>
                </a:solidFill>
                <a:latin typeface="Calibri"/>
                <a:ea typeface="Calibri"/>
                <a:cs typeface="Calibri"/>
                <a:sym typeface="Calibri"/>
                <a:hlinkClick r:id="rId4"/>
              </a:rPr>
              <a:t>→</a:t>
            </a:r>
            <a:r>
              <a:rPr lang="en" sz="2400">
                <a:solidFill>
                  <a:srgbClr val="414141"/>
                </a:solidFill>
                <a:latin typeface="Calibri"/>
                <a:ea typeface="Calibri"/>
                <a:cs typeface="Calibri"/>
                <a:sym typeface="Calibri"/>
              </a:rPr>
              <a:t> </a:t>
            </a:r>
            <a:br>
              <a:rPr lang="en" sz="2400">
                <a:solidFill>
                  <a:srgbClr val="414141"/>
                </a:solidFill>
                <a:latin typeface="Calibri"/>
                <a:ea typeface="Calibri"/>
                <a:cs typeface="Calibri"/>
                <a:sym typeface="Calibri"/>
              </a:rPr>
            </a:br>
            <a:r>
              <a:rPr lang="en" sz="2400">
                <a:solidFill>
                  <a:srgbClr val="414141"/>
                </a:solidFill>
                <a:latin typeface="Calibri"/>
                <a:ea typeface="Calibri"/>
                <a:cs typeface="Calibri"/>
                <a:sym typeface="Calibri"/>
              </a:rPr>
              <a:t>(The best introduction which I know about!)</a:t>
            </a:r>
            <a:endParaRPr sz="2400">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Kubernetes Tutorials </a:t>
            </a:r>
            <a:r>
              <a:rPr lang="en" sz="2400" u="sng">
                <a:solidFill>
                  <a:schemeClr val="hlink"/>
                </a:solidFill>
                <a:latin typeface="Calibri"/>
                <a:ea typeface="Calibri"/>
                <a:cs typeface="Calibri"/>
                <a:sym typeface="Calibri"/>
                <a:hlinkClick r:id="rId5"/>
              </a:rPr>
              <a:t>→</a:t>
            </a:r>
            <a:endParaRPr sz="2400">
              <a:solidFill>
                <a:srgbClr val="414141"/>
              </a:solidFill>
              <a:latin typeface="Calibri"/>
              <a:ea typeface="Calibri"/>
              <a:cs typeface="Calibri"/>
              <a:sym typeface="Calibri"/>
            </a:endParaRPr>
          </a:p>
        </p:txBody>
      </p:sp>
      <p:pic>
        <p:nvPicPr>
          <p:cNvPr id="818" name="Google Shape;818;p100"/>
          <p:cNvPicPr preferRelativeResize="0"/>
          <p:nvPr/>
        </p:nvPicPr>
        <p:blipFill rotWithShape="1">
          <a:blip r:embed="rId6">
            <a:alphaModFix/>
          </a:blip>
          <a:srcRect b="0" l="0" r="0" t="0"/>
          <a:stretch/>
        </p:blipFill>
        <p:spPr>
          <a:xfrm>
            <a:off x="6666526" y="1498276"/>
            <a:ext cx="2013801" cy="20138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1"/>
          <p:cNvSpPr/>
          <p:nvPr/>
        </p:nvSpPr>
        <p:spPr>
          <a:xfrm>
            <a:off x="0" y="85725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6000">
                <a:solidFill>
                  <a:schemeClr val="lt1"/>
                </a:solidFill>
                <a:latin typeface="Calibri"/>
                <a:ea typeface="Calibri"/>
                <a:cs typeface="Calibri"/>
                <a:sym typeface="Calibri"/>
              </a:rPr>
              <a:t>More Exercises</a:t>
            </a:r>
            <a:endParaRPr sz="6000">
              <a:solidFill>
                <a:schemeClr val="lt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10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30" name="Google Shape;830;p102"/>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Create a deployment running nginx version 1.12.2 that will run in 2 pods</a:t>
            </a:r>
            <a:endParaRPr sz="2400">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Scale this to 4 pods</a:t>
            </a:r>
            <a:endParaRPr b="0" i="0" sz="2400" u="none" cap="none" strike="noStrike">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Scale it back to 2 pods</a:t>
            </a:r>
            <a:endParaRPr b="0" i="0" sz="2400" u="none" cap="none" strike="noStrike">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Upgrade the nginx image version to 1.13.8</a:t>
            </a:r>
            <a:endParaRPr b="0" i="0" sz="2400" u="none" cap="none" strike="noStrike">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Check the status of the upgrade</a:t>
            </a:r>
            <a:endParaRPr b="0" i="0" sz="2400" u="none" cap="none" strike="noStrike">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Check the history</a:t>
            </a:r>
            <a:endParaRPr b="0" i="0" sz="2400" u="none" cap="none" strike="noStrike">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Undo the upgrade</a:t>
            </a:r>
            <a:endParaRPr b="0" i="0" sz="2400" u="none" cap="none" strike="noStrike">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Delete the deployment</a:t>
            </a:r>
            <a:endParaRPr b="0" i="0" sz="2400" u="none" cap="none" strike="noStrike">
              <a:solidFill>
                <a:srgbClr val="414141"/>
              </a:solidFill>
              <a:latin typeface="Calibri"/>
              <a:ea typeface="Calibri"/>
              <a:cs typeface="Calibri"/>
              <a:sym typeface="Calibri"/>
            </a:endParaRPr>
          </a:p>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831" name="Google Shape;831;p102"/>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endParaRPr sz="1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2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147" name="Google Shape;147;p22"/>
          <p:cNvSpPr txBox="1"/>
          <p:nvPr/>
        </p:nvSpPr>
        <p:spPr>
          <a:xfrm>
            <a:off x="0" y="5632950"/>
            <a:ext cx="9123900" cy="36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u="sng">
                <a:solidFill>
                  <a:schemeClr val="hlink"/>
                </a:solidFill>
                <a:latin typeface="Calibri"/>
                <a:ea typeface="Calibri"/>
                <a:cs typeface="Calibri"/>
                <a:sym typeface="Calibri"/>
                <a:hlinkClick r:id="rId3"/>
              </a:rPr>
              <a:t>https://www.mindmeister.com/929803117/container-ecosystem?fullscreen=1</a:t>
            </a:r>
            <a:endParaRPr sz="1800">
              <a:solidFill>
                <a:schemeClr val="dk1"/>
              </a:solidFill>
              <a:latin typeface="Calibri"/>
              <a:ea typeface="Calibri"/>
              <a:cs typeface="Calibri"/>
              <a:sym typeface="Calibri"/>
            </a:endParaRPr>
          </a:p>
        </p:txBody>
      </p:sp>
      <p:pic>
        <p:nvPicPr>
          <p:cNvPr id="148" name="Google Shape;148;p22"/>
          <p:cNvPicPr preferRelativeResize="0"/>
          <p:nvPr/>
        </p:nvPicPr>
        <p:blipFill rotWithShape="1">
          <a:blip r:embed="rId4">
            <a:alphaModFix/>
          </a:blip>
          <a:srcRect b="0" l="0" r="0" t="0"/>
          <a:stretch/>
        </p:blipFill>
        <p:spPr>
          <a:xfrm>
            <a:off x="1054164" y="1424850"/>
            <a:ext cx="7052769" cy="4055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3"/>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10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38" name="Google Shape;838;p103"/>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Create nginx version 1.12.2 with 2 pods</a:t>
            </a:r>
            <a:endParaRPr sz="2400">
              <a:solidFill>
                <a:srgbClr val="414141"/>
              </a:solidFill>
              <a:latin typeface="Calibri"/>
              <a:ea typeface="Calibri"/>
              <a:cs typeface="Calibri"/>
              <a:sym typeface="Calibri"/>
            </a:endParaRPr>
          </a:p>
          <a:p>
            <a:pPr indent="-374650" lvl="1" marL="914400" marR="0" rtl="0" algn="l">
              <a:lnSpc>
                <a:spcPct val="115000"/>
              </a:lnSpc>
              <a:spcBef>
                <a:spcPts val="0"/>
              </a:spcBef>
              <a:spcAft>
                <a:spcPts val="0"/>
              </a:spcAft>
              <a:buClr>
                <a:srgbClr val="414141"/>
              </a:buClr>
              <a:buSzPts val="2300"/>
              <a:buFont typeface="Calibri"/>
              <a:buChar char="○"/>
            </a:pPr>
            <a:r>
              <a:rPr b="0" i="0" lang="en" sz="2300" u="none" cap="none" strike="noStrike">
                <a:solidFill>
                  <a:srgbClr val="414141"/>
                </a:solidFill>
                <a:latin typeface="Calibri"/>
                <a:ea typeface="Calibri"/>
                <a:cs typeface="Calibri"/>
                <a:sym typeface="Calibri"/>
              </a:rPr>
              <a:t>kubectl run nginx --image=nginx:1.12.2 --replicas=2 --record</a:t>
            </a:r>
            <a:endParaRPr b="0" i="0" sz="2300" u="none" cap="none" strike="noStrike">
              <a:solidFill>
                <a:srgbClr val="414141"/>
              </a:solidFill>
              <a:latin typeface="Calibri"/>
              <a:ea typeface="Calibri"/>
              <a:cs typeface="Calibri"/>
              <a:sym typeface="Calibri"/>
            </a:endParaRPr>
          </a:p>
          <a:p>
            <a:pPr indent="-381000" lvl="0" marL="457200" marR="0" rtl="0" algn="l">
              <a:lnSpc>
                <a:spcPct val="115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Scale to 5 pods</a:t>
            </a:r>
            <a:endParaRPr sz="2400">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scale --replicas=5 deployment nginx</a:t>
            </a:r>
            <a:endParaRPr b="0" i="0" sz="2400" u="none" cap="none" strike="noStrike">
              <a:solidFill>
                <a:srgbClr val="414141"/>
              </a:solidFill>
              <a:latin typeface="Calibri"/>
              <a:ea typeface="Calibri"/>
              <a:cs typeface="Calibri"/>
              <a:sym typeface="Calibri"/>
            </a:endParaRPr>
          </a:p>
          <a:p>
            <a:pPr indent="-381000" lvl="0" marL="457200" marR="0" rtl="0" algn="l">
              <a:lnSpc>
                <a:spcPct val="115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Scale back to 2 pods</a:t>
            </a:r>
            <a:endParaRPr sz="2400">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scale --replicas=2 deployment nginx</a:t>
            </a:r>
            <a:endParaRPr b="0" i="0" sz="2400" u="none" cap="none" strike="noStrike">
              <a:solidFill>
                <a:srgbClr val="414141"/>
              </a:solidFill>
              <a:latin typeface="Calibri"/>
              <a:ea typeface="Calibri"/>
              <a:cs typeface="Calibri"/>
              <a:sym typeface="Calibri"/>
            </a:endParaRPr>
          </a:p>
          <a:p>
            <a:pPr indent="-381000" lvl="0" marL="457200" marR="0" rtl="0" algn="l">
              <a:lnSpc>
                <a:spcPct val="115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Upgrade the nginx image to 1.13.8 version</a:t>
            </a:r>
            <a:endParaRPr sz="2400">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set image deployment nginx nginx=nginx:1.13.8</a:t>
            </a:r>
            <a:endParaRPr b="0" i="0" sz="2400" u="none" cap="none" strike="noStrike">
              <a:solidFill>
                <a:srgbClr val="41414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839" name="Google Shape;839;p103"/>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endParaRPr sz="100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4"/>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10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46" name="Google Shape;846;p104"/>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latin typeface="Calibri"/>
                <a:ea typeface="Calibri"/>
                <a:cs typeface="Calibri"/>
                <a:sym typeface="Calibri"/>
              </a:rPr>
              <a:t>Check the status of the upgrade</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a:t>
            </a:r>
            <a:r>
              <a:rPr b="1" i="0" lang="en" sz="2400" u="none" cap="none" strike="noStrike">
                <a:solidFill>
                  <a:srgbClr val="414141"/>
                </a:solidFill>
                <a:latin typeface="Calibri"/>
                <a:ea typeface="Calibri"/>
                <a:cs typeface="Calibri"/>
                <a:sym typeface="Calibri"/>
              </a:rPr>
              <a:t>rollout status</a:t>
            </a:r>
            <a:r>
              <a:rPr b="0" i="0" lang="en" sz="2400" u="none" cap="none" strike="noStrike">
                <a:solidFill>
                  <a:srgbClr val="414141"/>
                </a:solidFill>
                <a:latin typeface="Calibri"/>
                <a:ea typeface="Calibri"/>
                <a:cs typeface="Calibri"/>
                <a:sym typeface="Calibri"/>
              </a:rPr>
              <a:t> deployment nginx</a:t>
            </a:r>
            <a:endParaRPr b="0" i="0" sz="24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Get the history of the actions</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a:t>
            </a:r>
            <a:r>
              <a:rPr b="1" i="0" lang="en" sz="2400" u="none" cap="none" strike="noStrike">
                <a:solidFill>
                  <a:srgbClr val="414141"/>
                </a:solidFill>
                <a:latin typeface="Calibri"/>
                <a:ea typeface="Calibri"/>
                <a:cs typeface="Calibri"/>
                <a:sym typeface="Calibri"/>
              </a:rPr>
              <a:t>rollout history</a:t>
            </a:r>
            <a:r>
              <a:rPr b="0" i="0" lang="en" sz="2400" u="none" cap="none" strike="noStrike">
                <a:solidFill>
                  <a:srgbClr val="414141"/>
                </a:solidFill>
                <a:latin typeface="Calibri"/>
                <a:ea typeface="Calibri"/>
                <a:cs typeface="Calibri"/>
                <a:sym typeface="Calibri"/>
              </a:rPr>
              <a:t> deployment nginx</a:t>
            </a:r>
            <a:endParaRPr b="0" i="0" sz="24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Undo / rollback the upgrade</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a:t>
            </a:r>
            <a:r>
              <a:rPr b="1" i="0" lang="en" sz="2400" u="none" cap="none" strike="noStrike">
                <a:solidFill>
                  <a:srgbClr val="414141"/>
                </a:solidFill>
                <a:latin typeface="Calibri"/>
                <a:ea typeface="Calibri"/>
                <a:cs typeface="Calibri"/>
                <a:sym typeface="Calibri"/>
              </a:rPr>
              <a:t>rollout undo</a:t>
            </a:r>
            <a:r>
              <a:rPr b="0" i="0" lang="en" sz="2400" u="none" cap="none" strike="noStrike">
                <a:solidFill>
                  <a:srgbClr val="414141"/>
                </a:solidFill>
                <a:latin typeface="Calibri"/>
                <a:ea typeface="Calibri"/>
                <a:cs typeface="Calibri"/>
                <a:sym typeface="Calibri"/>
              </a:rPr>
              <a:t> deployment nginx</a:t>
            </a:r>
            <a:endParaRPr b="0" i="0" sz="24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Delete the deployment</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 delete deploy/nginx</a:t>
            </a:r>
            <a:endParaRPr b="0" i="0" sz="2400" u="none" cap="none" strike="noStrike">
              <a:solidFill>
                <a:srgbClr val="414141"/>
              </a:solidFill>
              <a:latin typeface="Calibri"/>
              <a:ea typeface="Calibri"/>
              <a:cs typeface="Calibri"/>
              <a:sym typeface="Calibri"/>
            </a:endParaRPr>
          </a:p>
          <a:p>
            <a:pPr indent="0" lvl="0" marL="0" marR="0" rtl="0" algn="l">
              <a:lnSpc>
                <a:spcPct val="115000"/>
              </a:lnSpc>
              <a:spcBef>
                <a:spcPts val="700"/>
              </a:spcBef>
              <a:spcAft>
                <a:spcPts val="0"/>
              </a:spcAft>
              <a:buNone/>
            </a:pPr>
            <a:r>
              <a:t/>
            </a:r>
            <a:endParaRPr sz="1000">
              <a:solidFill>
                <a:srgbClr val="414141"/>
              </a:solidFill>
              <a:latin typeface="Calibri"/>
              <a:ea typeface="Calibri"/>
              <a:cs typeface="Calibri"/>
              <a:sym typeface="Calibri"/>
            </a:endParaRPr>
          </a:p>
          <a:p>
            <a:pPr indent="0" lvl="0" marL="0" marR="0" rtl="0" algn="l">
              <a:lnSpc>
                <a:spcPct val="150000"/>
              </a:lnSpc>
              <a:spcBef>
                <a:spcPts val="0"/>
              </a:spcBef>
              <a:spcAft>
                <a:spcPts val="2800"/>
              </a:spcAft>
              <a:buNone/>
            </a:pPr>
            <a:r>
              <a:t/>
            </a:r>
            <a:endParaRPr sz="2400">
              <a:solidFill>
                <a:schemeClr val="dk1"/>
              </a:solidFill>
              <a:latin typeface="Roboto"/>
              <a:ea typeface="Roboto"/>
              <a:cs typeface="Roboto"/>
              <a:sym typeface="Roboto"/>
            </a:endParaRPr>
          </a:p>
        </p:txBody>
      </p:sp>
      <p:sp>
        <p:nvSpPr>
          <p:cNvPr id="847" name="Google Shape;847;p104"/>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Source: </a:t>
            </a:r>
            <a:endParaRPr sz="10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5"/>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10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54" name="Google Shape;854;p105"/>
          <p:cNvSpPr txBox="1"/>
          <p:nvPr/>
        </p:nvSpPr>
        <p:spPr>
          <a:xfrm>
            <a:off x="5656350" y="1414925"/>
            <a:ext cx="3159900" cy="4133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 cat nginx.yaml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apiVersion: </a:t>
            </a:r>
            <a:r>
              <a:rPr b="1" lang="en" sz="1200">
                <a:solidFill>
                  <a:schemeClr val="dk1"/>
                </a:solidFill>
                <a:latin typeface="Calibri"/>
                <a:ea typeface="Calibri"/>
                <a:cs typeface="Calibri"/>
                <a:sym typeface="Calibri"/>
              </a:rPr>
              <a:t>extensions/v1beta1</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kind: Deployment</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metadata:</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name: nginx</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labels: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app: nginx</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spec:</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replicas: 2</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selector:</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matchLabels: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app: nginx</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template:</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metadata:</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labels: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app: nginx</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spec:</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containers: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 name: nginx</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image: nginx:1.12.2</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ports: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 containerPort: 80</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105"/>
          <p:cNvSpPr txBox="1"/>
          <p:nvPr/>
        </p:nvSpPr>
        <p:spPr>
          <a:xfrm>
            <a:off x="221225" y="1521125"/>
            <a:ext cx="5311200" cy="2354700"/>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Create the deployment with a manifest:</a:t>
            </a:r>
            <a:endParaRPr sz="18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0" i="0" lang="en" sz="1800" u="none" cap="none" strike="noStrike">
                <a:solidFill>
                  <a:schemeClr val="dk1"/>
                </a:solidFill>
                <a:latin typeface="Calibri"/>
                <a:ea typeface="Calibri"/>
                <a:cs typeface="Calibri"/>
                <a:sym typeface="Calibri"/>
              </a:rPr>
              <a:t>kubectl create -f nginx.yaml</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Note: Pods, services, configmaps, secrets in our examples are all part of the /api/v1 API group, while deployments are part of the </a:t>
            </a:r>
            <a:r>
              <a:rPr b="1" lang="en" sz="1800">
                <a:solidFill>
                  <a:schemeClr val="dk1"/>
                </a:solidFill>
                <a:latin typeface="Calibri"/>
                <a:ea typeface="Calibri"/>
                <a:cs typeface="Calibri"/>
                <a:sym typeface="Calibri"/>
              </a:rPr>
              <a:t>/apis/extensions/v1beta1</a:t>
            </a:r>
            <a:r>
              <a:rPr lang="en" sz="1800">
                <a:solidFill>
                  <a:schemeClr val="dk1"/>
                </a:solidFill>
                <a:latin typeface="Calibri"/>
                <a:ea typeface="Calibri"/>
                <a:cs typeface="Calibri"/>
                <a:sym typeface="Calibri"/>
              </a:rPr>
              <a:t> API group.</a:t>
            </a:r>
            <a:br>
              <a:rPr lang="e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The group an object is part of is what is referred to as apiVersion in the object specification, available via the </a:t>
            </a:r>
            <a:r>
              <a:rPr lang="en" sz="1800" u="sng">
                <a:solidFill>
                  <a:schemeClr val="hlink"/>
                </a:solidFill>
                <a:latin typeface="Calibri"/>
                <a:ea typeface="Calibri"/>
                <a:cs typeface="Calibri"/>
                <a:sym typeface="Calibri"/>
                <a:hlinkClick r:id="rId3"/>
              </a:rPr>
              <a:t>API reference</a:t>
            </a:r>
            <a:r>
              <a:rPr lang="e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6"/>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10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62" name="Google Shape;862;p106"/>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latin typeface="Calibri"/>
                <a:ea typeface="Calibri"/>
                <a:cs typeface="Calibri"/>
                <a:sym typeface="Calibri"/>
              </a:rPr>
              <a:t>Edit the deployment: change the replicas to 5 and image version to 1.13.8</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a:t>
            </a:r>
            <a:r>
              <a:rPr b="1" i="0" lang="en" sz="2400" u="none" cap="none" strike="noStrike">
                <a:solidFill>
                  <a:srgbClr val="414141"/>
                </a:solidFill>
                <a:latin typeface="Calibri"/>
                <a:ea typeface="Calibri"/>
                <a:cs typeface="Calibri"/>
                <a:sym typeface="Calibri"/>
              </a:rPr>
              <a:t>edit deployment</a:t>
            </a:r>
            <a:r>
              <a:rPr b="0" i="0" lang="en" sz="2400" u="none" cap="none" strike="noStrike">
                <a:solidFill>
                  <a:srgbClr val="414141"/>
                </a:solidFill>
                <a:latin typeface="Calibri"/>
                <a:ea typeface="Calibri"/>
                <a:cs typeface="Calibri"/>
                <a:sym typeface="Calibri"/>
              </a:rPr>
              <a:t> nginx</a:t>
            </a:r>
            <a:endParaRPr b="0" i="0" sz="2400" u="none" cap="none" strike="noStrike">
              <a:solidFill>
                <a:srgbClr val="414141"/>
              </a:solidFill>
              <a:latin typeface="Calibri"/>
              <a:ea typeface="Calibri"/>
              <a:cs typeface="Calibri"/>
              <a:sym typeface="Calibri"/>
            </a:endParaRPr>
          </a:p>
          <a:p>
            <a:pPr indent="-381000" lvl="0" marL="457200" marR="0" rtl="0" algn="l">
              <a:lnSpc>
                <a:spcPct val="140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Get some info about the deployment and ReplicaSet</a:t>
            </a:r>
            <a:endParaRPr sz="2400">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get deploy</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kubectl get rs</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 get pods -o wide (set alias k=’kubectl’)</a:t>
            </a:r>
            <a:endParaRPr b="0" i="0" sz="2400" u="none" cap="none" strike="noStrike">
              <a:solidFill>
                <a:srgbClr val="414141"/>
              </a:solidFill>
              <a:latin typeface="Calibri"/>
              <a:ea typeface="Calibri"/>
              <a:cs typeface="Calibri"/>
              <a:sym typeface="Calibri"/>
            </a:endParaRPr>
          </a:p>
          <a:p>
            <a:pPr indent="-381000" lvl="1" marL="914400" marR="0" rtl="0" algn="l">
              <a:lnSpc>
                <a:spcPct val="140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 describe pod nginx-xyz	</a:t>
            </a:r>
            <a:endParaRPr b="0" i="0" sz="2400" u="none" cap="none" strike="noStrike">
              <a:solidFill>
                <a:srgbClr val="414141"/>
              </a:solidFill>
              <a:latin typeface="Calibri"/>
              <a:ea typeface="Calibri"/>
              <a:cs typeface="Calibri"/>
              <a:sym typeface="Calibri"/>
            </a:endParaRPr>
          </a:p>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7"/>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10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69" name="Google Shape;869;p107"/>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1800">
                <a:solidFill>
                  <a:srgbClr val="414141"/>
                </a:solidFill>
                <a:latin typeface="Calibri"/>
                <a:ea typeface="Calibri"/>
                <a:cs typeface="Calibri"/>
                <a:sym typeface="Calibri"/>
              </a:rPr>
              <a:t>kubectl expose deployments nginx --port=80 --type=</a:t>
            </a:r>
            <a:r>
              <a:rPr b="1" lang="en" sz="1800">
                <a:solidFill>
                  <a:srgbClr val="414141"/>
                </a:solidFill>
                <a:latin typeface="Calibri"/>
                <a:ea typeface="Calibri"/>
                <a:cs typeface="Calibri"/>
                <a:sym typeface="Calibri"/>
              </a:rPr>
              <a:t>LoadBalancer</a:t>
            </a:r>
            <a:r>
              <a:rPr lang="en" sz="2400">
                <a:solidFill>
                  <a:srgbClr val="414141"/>
                </a:solidFill>
                <a:latin typeface="Calibri"/>
                <a:ea typeface="Calibri"/>
                <a:cs typeface="Calibri"/>
                <a:sym typeface="Calibri"/>
              </a:rPr>
              <a:t>	</a:t>
            </a:r>
            <a:endParaRPr sz="2400">
              <a:solidFill>
                <a:srgbClr val="414141"/>
              </a:solidFill>
              <a:latin typeface="Calibri"/>
              <a:ea typeface="Calibri"/>
              <a:cs typeface="Calibri"/>
              <a:sym typeface="Calibri"/>
            </a:endParaRPr>
          </a:p>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381000" lvl="0" marL="457200" marR="0" rtl="0" algn="l">
              <a:lnSpc>
                <a:spcPct val="140000"/>
              </a:lnSpc>
              <a:spcBef>
                <a:spcPts val="140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k get svc</a:t>
            </a:r>
            <a:endParaRPr sz="2400">
              <a:solidFill>
                <a:schemeClr val="dk1"/>
              </a:solidFill>
              <a:latin typeface="Roboto"/>
              <a:ea typeface="Roboto"/>
              <a:cs typeface="Roboto"/>
              <a:sym typeface="Roboto"/>
            </a:endParaRPr>
          </a:p>
        </p:txBody>
      </p:sp>
      <p:pic>
        <p:nvPicPr>
          <p:cNvPr id="870" name="Google Shape;870;p107"/>
          <p:cNvPicPr preferRelativeResize="0"/>
          <p:nvPr/>
        </p:nvPicPr>
        <p:blipFill rotWithShape="1">
          <a:blip r:embed="rId3">
            <a:alphaModFix/>
          </a:blip>
          <a:srcRect b="0" l="0" r="0" t="0"/>
          <a:stretch/>
        </p:blipFill>
        <p:spPr>
          <a:xfrm>
            <a:off x="4603148" y="2022900"/>
            <a:ext cx="4157100" cy="1703100"/>
          </a:xfrm>
          <a:prstGeom prst="rect">
            <a:avLst/>
          </a:prstGeom>
          <a:noFill/>
          <a:ln>
            <a:noFill/>
          </a:ln>
        </p:spPr>
      </p:pic>
      <p:pic>
        <p:nvPicPr>
          <p:cNvPr id="871" name="Google Shape;871;p107"/>
          <p:cNvPicPr preferRelativeResize="0"/>
          <p:nvPr/>
        </p:nvPicPr>
        <p:blipFill rotWithShape="1">
          <a:blip r:embed="rId4">
            <a:alphaModFix/>
          </a:blip>
          <a:srcRect b="0" l="0" r="0" t="0"/>
          <a:stretch/>
        </p:blipFill>
        <p:spPr>
          <a:xfrm>
            <a:off x="579600" y="4611575"/>
            <a:ext cx="5429250" cy="5143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8"/>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10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78" name="Google Shape;878;p108"/>
          <p:cNvSpPr txBox="1"/>
          <p:nvPr/>
        </p:nvSpPr>
        <p:spPr>
          <a:xfrm>
            <a:off x="0" y="127245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14141"/>
              </a:buClr>
              <a:buSzPts val="2400"/>
              <a:buFont typeface="Calibri"/>
              <a:buChar char="●"/>
            </a:pPr>
            <a:r>
              <a:rPr lang="en" sz="2400">
                <a:solidFill>
                  <a:srgbClr val="414141"/>
                </a:solidFill>
                <a:latin typeface="Calibri"/>
                <a:ea typeface="Calibri"/>
                <a:cs typeface="Calibri"/>
                <a:sym typeface="Calibri"/>
              </a:rPr>
              <a:t>Write an ingress rule that redirects calls to /foo to one service and to /bar to another</a:t>
            </a:r>
            <a:endParaRPr sz="2400">
              <a:solidFill>
                <a:srgbClr val="414141"/>
              </a:solidFill>
              <a:latin typeface="Calibri"/>
              <a:ea typeface="Calibri"/>
              <a:cs typeface="Calibri"/>
              <a:sym typeface="Calibri"/>
            </a:endParaRPr>
          </a:p>
          <a:p>
            <a:pPr indent="-381000" lvl="1" marL="914400" marR="0" rtl="0" algn="l">
              <a:lnSpc>
                <a:spcPct val="115000"/>
              </a:lnSpc>
              <a:spcBef>
                <a:spcPts val="0"/>
              </a:spcBef>
              <a:spcAft>
                <a:spcPts val="0"/>
              </a:spcAft>
              <a:buClr>
                <a:srgbClr val="414141"/>
              </a:buClr>
              <a:buSzPts val="2400"/>
              <a:buFont typeface="Calibri"/>
              <a:buChar char="○"/>
            </a:pPr>
            <a:r>
              <a:rPr b="0" i="0" lang="en" sz="2400" u="none" cap="none" strike="noStrike">
                <a:solidFill>
                  <a:srgbClr val="414141"/>
                </a:solidFill>
                <a:latin typeface="Calibri"/>
                <a:ea typeface="Calibri"/>
                <a:cs typeface="Calibri"/>
                <a:sym typeface="Calibri"/>
              </a:rPr>
              <a:t>k create -f ingress.yaml</a:t>
            </a:r>
            <a:endParaRPr b="0" i="0" sz="2400" u="none" cap="none" strike="noStrike">
              <a:solidFill>
                <a:srgbClr val="414141"/>
              </a:solidFill>
              <a:latin typeface="Calibri"/>
              <a:ea typeface="Calibri"/>
              <a:cs typeface="Calibri"/>
              <a:sym typeface="Calibri"/>
            </a:endParaRPr>
          </a:p>
          <a:p>
            <a:pPr indent="0" lvl="0" marL="0" marR="0" rtl="0" algn="l">
              <a:lnSpc>
                <a:spcPct val="140000"/>
              </a:lnSpc>
              <a:spcBef>
                <a:spcPts val="1400"/>
              </a:spcBef>
              <a:spcAft>
                <a:spcPts val="0"/>
              </a:spcAft>
              <a:buNone/>
            </a:pPr>
            <a:r>
              <a:t/>
            </a:r>
            <a:endParaRPr sz="2400">
              <a:solidFill>
                <a:srgbClr val="414141"/>
              </a:solidFill>
              <a:latin typeface="Calibri"/>
              <a:ea typeface="Calibri"/>
              <a:cs typeface="Calibri"/>
              <a:sym typeface="Calibri"/>
            </a:endParaRPr>
          </a:p>
          <a:p>
            <a:pPr indent="0" lvl="0" marL="0" marR="0" rtl="0" algn="l">
              <a:lnSpc>
                <a:spcPct val="150000"/>
              </a:lnSpc>
              <a:spcBef>
                <a:spcPts val="700"/>
              </a:spcBef>
              <a:spcAft>
                <a:spcPts val="2800"/>
              </a:spcAft>
              <a:buNone/>
            </a:pPr>
            <a:r>
              <a:t/>
            </a:r>
            <a:endParaRPr sz="2400">
              <a:solidFill>
                <a:schemeClr val="dk1"/>
              </a:solidFill>
              <a:latin typeface="Roboto"/>
              <a:ea typeface="Roboto"/>
              <a:cs typeface="Roboto"/>
              <a:sym typeface="Roboto"/>
            </a:endParaRPr>
          </a:p>
        </p:txBody>
      </p:sp>
      <p:sp>
        <p:nvSpPr>
          <p:cNvPr id="879" name="Google Shape;879;p108"/>
          <p:cNvSpPr txBox="1"/>
          <p:nvPr/>
        </p:nvSpPr>
        <p:spPr>
          <a:xfrm>
            <a:off x="5567825" y="1822100"/>
            <a:ext cx="3292800" cy="4001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 cat ingress.yaml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apiVersion: extensions/v1beta1</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kind: Ingress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metadata:</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name: test</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annotations: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ingress.kubernetes.io/rewrite-target: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spec:</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rules: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 host: kubernauts.io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http:</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paths: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 path: /foo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serviceName: s1</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servicePort: 80</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 path: /bar</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backend:</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serviceName: s2</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          servicePort: 80</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9"/>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10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886" name="Google Shape;886;p109"/>
          <p:cNvSpPr txBox="1"/>
          <p:nvPr/>
        </p:nvSpPr>
        <p:spPr>
          <a:xfrm>
            <a:off x="97375" y="1414925"/>
            <a:ext cx="8763300" cy="4408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kubectl run kubia --image=luksa/kubia --port=8080 --generator=run/v1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kubectl run kubia --image=luksa/kubia --port=8080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svc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pods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rc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kubectl describe rs kubia-57478bf476</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svc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expose rc kubia --type=LoadBalancer --name kubia-http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expose rs kubia --type=LoadBalancer --name kubia-http2</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expose rs kubia-57478bf476 --type=LoadBalancer --name kubia-http2</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pods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scale rc kubia --replicas=3</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pods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scale rs kubia-57478bf476 --replicas=3 —&gt; can’t work, you should scale the deployment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scale deployment kubia --replicas=3</a:t>
            </a: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K port-forward kubia-xxxxx 8888:8080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	</a:t>
            </a:r>
            <a:r>
              <a:rPr lang="en" sz="1800" u="sng">
                <a:solidFill>
                  <a:schemeClr val="hlink"/>
                </a:solidFill>
                <a:latin typeface="Calibri"/>
                <a:ea typeface="Calibri"/>
                <a:cs typeface="Calibri"/>
                <a:sym typeface="Calibri"/>
                <a:hlinkClick r:id="rId3"/>
              </a:rPr>
              <a:t>http://127.0.0.1:8888/</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109"/>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Note: the kubia image is from the </a:t>
            </a:r>
            <a:r>
              <a:rPr lang="en" sz="1000" u="sng">
                <a:solidFill>
                  <a:schemeClr val="hlink"/>
                </a:solidFill>
                <a:latin typeface="Calibri"/>
                <a:ea typeface="Calibri"/>
                <a:cs typeface="Calibri"/>
                <a:sym typeface="Calibri"/>
                <a:hlinkClick r:id="rId4"/>
              </a:rPr>
              <a:t>Kubernetes in Action book by</a:t>
            </a:r>
            <a:r>
              <a:rPr lang="en" sz="1800" u="sng">
                <a:solidFill>
                  <a:schemeClr val="hlink"/>
                </a:solidFill>
                <a:latin typeface="Calibri"/>
                <a:ea typeface="Calibri"/>
                <a:cs typeface="Calibri"/>
                <a:sym typeface="Calibri"/>
                <a:hlinkClick r:id="rId5"/>
              </a:rPr>
              <a:t> </a:t>
            </a:r>
            <a:r>
              <a:rPr lang="en" sz="1000" u="sng">
                <a:solidFill>
                  <a:schemeClr val="hlink"/>
                </a:solidFill>
                <a:latin typeface="Calibri"/>
                <a:ea typeface="Calibri"/>
                <a:cs typeface="Calibri"/>
                <a:sym typeface="Calibri"/>
                <a:hlinkClick r:id="rId6"/>
              </a:rPr>
              <a:t>Marko Lukša</a:t>
            </a:r>
            <a:endParaRPr sz="100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10"/>
          <p:cNvSpPr/>
          <p:nvPr/>
        </p:nvSpPr>
        <p:spPr>
          <a:xfrm>
            <a:off x="4874100" y="3802850"/>
            <a:ext cx="4038900" cy="154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110"/>
          <p:cNvSpPr/>
          <p:nvPr/>
        </p:nvSpPr>
        <p:spPr>
          <a:xfrm>
            <a:off x="6487150" y="1559025"/>
            <a:ext cx="2233800" cy="154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110"/>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11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pic>
        <p:nvPicPr>
          <p:cNvPr id="896" name="Google Shape;896;p110"/>
          <p:cNvPicPr preferRelativeResize="0"/>
          <p:nvPr/>
        </p:nvPicPr>
        <p:blipFill rotWithShape="1">
          <a:blip r:embed="rId3">
            <a:alphaModFix/>
          </a:blip>
          <a:srcRect b="0" l="0" r="0" t="0"/>
          <a:stretch/>
        </p:blipFill>
        <p:spPr>
          <a:xfrm>
            <a:off x="2974800" y="1424850"/>
            <a:ext cx="1219200" cy="1219200"/>
          </a:xfrm>
          <a:prstGeom prst="rect">
            <a:avLst/>
          </a:prstGeom>
          <a:noFill/>
          <a:ln>
            <a:noFill/>
          </a:ln>
        </p:spPr>
      </p:pic>
      <p:pic>
        <p:nvPicPr>
          <p:cNvPr id="897" name="Google Shape;897;p110"/>
          <p:cNvPicPr preferRelativeResize="0"/>
          <p:nvPr/>
        </p:nvPicPr>
        <p:blipFill rotWithShape="1">
          <a:blip r:embed="rId4">
            <a:alphaModFix/>
          </a:blip>
          <a:srcRect b="0" l="0" r="0" t="0"/>
          <a:stretch/>
        </p:blipFill>
        <p:spPr>
          <a:xfrm>
            <a:off x="6496875" y="1690100"/>
            <a:ext cx="865600" cy="865600"/>
          </a:xfrm>
          <a:prstGeom prst="rect">
            <a:avLst/>
          </a:prstGeom>
          <a:noFill/>
          <a:ln>
            <a:noFill/>
          </a:ln>
        </p:spPr>
      </p:pic>
      <p:pic>
        <p:nvPicPr>
          <p:cNvPr id="898" name="Google Shape;898;p110"/>
          <p:cNvPicPr preferRelativeResize="0"/>
          <p:nvPr/>
        </p:nvPicPr>
        <p:blipFill rotWithShape="1">
          <a:blip r:embed="rId5">
            <a:alphaModFix/>
          </a:blip>
          <a:srcRect b="0" l="0" r="0" t="0"/>
          <a:stretch/>
        </p:blipFill>
        <p:spPr>
          <a:xfrm>
            <a:off x="3119375" y="4002725"/>
            <a:ext cx="1219200" cy="1219200"/>
          </a:xfrm>
          <a:prstGeom prst="rect">
            <a:avLst/>
          </a:prstGeom>
          <a:noFill/>
          <a:ln>
            <a:noFill/>
          </a:ln>
        </p:spPr>
      </p:pic>
      <p:pic>
        <p:nvPicPr>
          <p:cNvPr id="899" name="Google Shape;899;p110"/>
          <p:cNvPicPr preferRelativeResize="0"/>
          <p:nvPr/>
        </p:nvPicPr>
        <p:blipFill rotWithShape="1">
          <a:blip r:embed="rId6">
            <a:alphaModFix/>
          </a:blip>
          <a:srcRect b="0" l="0" r="0" t="0"/>
          <a:stretch/>
        </p:blipFill>
        <p:spPr>
          <a:xfrm>
            <a:off x="1481225" y="4002725"/>
            <a:ext cx="1219200" cy="1219200"/>
          </a:xfrm>
          <a:prstGeom prst="rect">
            <a:avLst/>
          </a:prstGeom>
          <a:noFill/>
          <a:ln>
            <a:noFill/>
          </a:ln>
        </p:spPr>
      </p:pic>
      <p:pic>
        <p:nvPicPr>
          <p:cNvPr id="900" name="Google Shape;900;p110"/>
          <p:cNvPicPr preferRelativeResize="0"/>
          <p:nvPr/>
        </p:nvPicPr>
        <p:blipFill rotWithShape="1">
          <a:blip r:embed="rId7">
            <a:alphaModFix/>
          </a:blip>
          <a:srcRect b="0" l="0" r="0" t="0"/>
          <a:stretch/>
        </p:blipFill>
        <p:spPr>
          <a:xfrm>
            <a:off x="4973175" y="4002725"/>
            <a:ext cx="1219200" cy="1219200"/>
          </a:xfrm>
          <a:prstGeom prst="rect">
            <a:avLst/>
          </a:prstGeom>
          <a:noFill/>
          <a:ln>
            <a:noFill/>
          </a:ln>
        </p:spPr>
      </p:pic>
      <p:pic>
        <p:nvPicPr>
          <p:cNvPr id="901" name="Google Shape;901;p110"/>
          <p:cNvPicPr preferRelativeResize="0"/>
          <p:nvPr/>
        </p:nvPicPr>
        <p:blipFill rotWithShape="1">
          <a:blip r:embed="rId7">
            <a:alphaModFix/>
          </a:blip>
          <a:srcRect b="0" l="0" r="0" t="0"/>
          <a:stretch/>
        </p:blipFill>
        <p:spPr>
          <a:xfrm>
            <a:off x="6295675" y="4002725"/>
            <a:ext cx="1219200" cy="1219200"/>
          </a:xfrm>
          <a:prstGeom prst="rect">
            <a:avLst/>
          </a:prstGeom>
          <a:noFill/>
          <a:ln>
            <a:noFill/>
          </a:ln>
        </p:spPr>
      </p:pic>
      <p:cxnSp>
        <p:nvCxnSpPr>
          <p:cNvPr id="902" name="Google Shape;902;p110"/>
          <p:cNvCxnSpPr>
            <a:stCxn id="897" idx="1"/>
            <a:endCxn id="896" idx="3"/>
          </p:cNvCxnSpPr>
          <p:nvPr/>
        </p:nvCxnSpPr>
        <p:spPr>
          <a:xfrm rot="10800000">
            <a:off x="4194075" y="2034400"/>
            <a:ext cx="2302800" cy="88500"/>
          </a:xfrm>
          <a:prstGeom prst="straightConnector1">
            <a:avLst/>
          </a:prstGeom>
          <a:noFill/>
          <a:ln cap="flat" cmpd="sng" w="9525">
            <a:solidFill>
              <a:schemeClr val="dk2"/>
            </a:solidFill>
            <a:prstDash val="solid"/>
            <a:round/>
            <a:headEnd len="sm" w="sm" type="none"/>
            <a:tailEnd len="med" w="med" type="triangle"/>
          </a:ln>
        </p:spPr>
      </p:cxnSp>
      <p:sp>
        <p:nvSpPr>
          <p:cNvPr id="903" name="Google Shape;903;p110"/>
          <p:cNvSpPr txBox="1"/>
          <p:nvPr/>
        </p:nvSpPr>
        <p:spPr>
          <a:xfrm>
            <a:off x="4248975" y="1503900"/>
            <a:ext cx="3166500" cy="713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1- Get / Check metrics</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every 30 seconds (default)</a:t>
            </a:r>
            <a:endParaRPr sz="1800">
              <a:solidFill>
                <a:schemeClr val="dk1"/>
              </a:solidFill>
              <a:latin typeface="Roboto"/>
              <a:ea typeface="Roboto"/>
              <a:cs typeface="Roboto"/>
              <a:sym typeface="Roboto"/>
            </a:endParaRPr>
          </a:p>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904" name="Google Shape;904;p110"/>
          <p:cNvSpPr txBox="1"/>
          <p:nvPr/>
        </p:nvSpPr>
        <p:spPr>
          <a:xfrm>
            <a:off x="2219150" y="2666613"/>
            <a:ext cx="1640400" cy="485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2- Threshold met?</a:t>
            </a:r>
            <a:endParaRPr sz="1800">
              <a:solidFill>
                <a:schemeClr val="dk1"/>
              </a:solidFill>
              <a:latin typeface="Roboto"/>
              <a:ea typeface="Roboto"/>
              <a:cs typeface="Roboto"/>
              <a:sym typeface="Roboto"/>
            </a:endParaRPr>
          </a:p>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cxnSp>
        <p:nvCxnSpPr>
          <p:cNvPr id="905" name="Google Shape;905;p110"/>
          <p:cNvCxnSpPr>
            <a:stCxn id="896" idx="2"/>
            <a:endCxn id="899" idx="0"/>
          </p:cNvCxnSpPr>
          <p:nvPr/>
        </p:nvCxnSpPr>
        <p:spPr>
          <a:xfrm flipH="1">
            <a:off x="2090700" y="2644050"/>
            <a:ext cx="1493700" cy="1358700"/>
          </a:xfrm>
          <a:prstGeom prst="straightConnector1">
            <a:avLst/>
          </a:prstGeom>
          <a:noFill/>
          <a:ln cap="flat" cmpd="sng" w="9525">
            <a:solidFill>
              <a:schemeClr val="dk2"/>
            </a:solidFill>
            <a:prstDash val="solid"/>
            <a:round/>
            <a:headEnd len="sm" w="sm" type="none"/>
            <a:tailEnd len="med" w="med" type="triangle"/>
          </a:ln>
        </p:spPr>
      </p:cxnSp>
      <p:sp>
        <p:nvSpPr>
          <p:cNvPr id="906" name="Google Shape;906;p110"/>
          <p:cNvSpPr txBox="1"/>
          <p:nvPr/>
        </p:nvSpPr>
        <p:spPr>
          <a:xfrm>
            <a:off x="73900" y="3277325"/>
            <a:ext cx="3323400" cy="534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3- ask deployment to change </a:t>
            </a:r>
            <a:endParaRPr sz="1800">
              <a:solidFill>
                <a:schemeClr val="dk1"/>
              </a:solidFill>
              <a:latin typeface="Roboto"/>
              <a:ea typeface="Roboto"/>
              <a:cs typeface="Roboto"/>
              <a:sym typeface="Roboto"/>
            </a:endParaRPr>
          </a:p>
          <a:p>
            <a:pPr indent="0" lvl="0" marL="0" marR="0" rtl="0" algn="l">
              <a:spcBef>
                <a:spcPts val="0"/>
              </a:spcBef>
              <a:spcAft>
                <a:spcPts val="0"/>
              </a:spcAft>
              <a:buNone/>
            </a:pPr>
            <a:r>
              <a:rPr lang="en" sz="1800">
                <a:solidFill>
                  <a:schemeClr val="dk1"/>
                </a:solidFill>
                <a:latin typeface="Roboto"/>
                <a:ea typeface="Roboto"/>
                <a:cs typeface="Roboto"/>
                <a:sym typeface="Roboto"/>
              </a:rPr>
              <a:t>the number of replicas</a:t>
            </a:r>
            <a:endParaRPr sz="1800">
              <a:solidFill>
                <a:schemeClr val="dk1"/>
              </a:solidFill>
              <a:latin typeface="Roboto"/>
              <a:ea typeface="Roboto"/>
              <a:cs typeface="Roboto"/>
              <a:sym typeface="Roboto"/>
            </a:endParaRPr>
          </a:p>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907" name="Google Shape;907;p110"/>
          <p:cNvSpPr txBox="1"/>
          <p:nvPr/>
        </p:nvSpPr>
        <p:spPr>
          <a:xfrm>
            <a:off x="3618000" y="3328125"/>
            <a:ext cx="1925100" cy="534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4- deploy new pods</a:t>
            </a:r>
            <a:endParaRPr sz="1800">
              <a:solidFill>
                <a:schemeClr val="dk1"/>
              </a:solidFill>
              <a:latin typeface="Roboto"/>
              <a:ea typeface="Roboto"/>
              <a:cs typeface="Roboto"/>
              <a:sym typeface="Roboto"/>
            </a:endParaRPr>
          </a:p>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cxnSp>
        <p:nvCxnSpPr>
          <p:cNvPr id="908" name="Google Shape;908;p110"/>
          <p:cNvCxnSpPr>
            <a:stCxn id="907" idx="1"/>
          </p:cNvCxnSpPr>
          <p:nvPr/>
        </p:nvCxnSpPr>
        <p:spPr>
          <a:xfrm>
            <a:off x="3618000" y="3595125"/>
            <a:ext cx="41700" cy="361200"/>
          </a:xfrm>
          <a:prstGeom prst="straightConnector1">
            <a:avLst/>
          </a:prstGeom>
          <a:noFill/>
          <a:ln cap="flat" cmpd="sng" w="9525">
            <a:solidFill>
              <a:schemeClr val="dk2"/>
            </a:solidFill>
            <a:prstDash val="solid"/>
            <a:round/>
            <a:headEnd len="sm" w="sm" type="none"/>
            <a:tailEnd len="sm" w="sm" type="none"/>
          </a:ln>
        </p:spPr>
      </p:cxnSp>
      <p:cxnSp>
        <p:nvCxnSpPr>
          <p:cNvPr id="909" name="Google Shape;909;p110"/>
          <p:cNvCxnSpPr>
            <a:endCxn id="898" idx="1"/>
          </p:cNvCxnSpPr>
          <p:nvPr/>
        </p:nvCxnSpPr>
        <p:spPr>
          <a:xfrm>
            <a:off x="2700575" y="4612325"/>
            <a:ext cx="418800" cy="0"/>
          </a:xfrm>
          <a:prstGeom prst="straightConnector1">
            <a:avLst/>
          </a:prstGeom>
          <a:noFill/>
          <a:ln cap="flat" cmpd="sng" w="9525">
            <a:solidFill>
              <a:schemeClr val="dk2"/>
            </a:solidFill>
            <a:prstDash val="solid"/>
            <a:round/>
            <a:headEnd len="sm" w="sm" type="none"/>
            <a:tailEnd len="med" w="med" type="triangle"/>
          </a:ln>
        </p:spPr>
      </p:cxnSp>
      <p:cxnSp>
        <p:nvCxnSpPr>
          <p:cNvPr id="910" name="Google Shape;910;p110"/>
          <p:cNvCxnSpPr>
            <a:stCxn id="898" idx="3"/>
            <a:endCxn id="900" idx="1"/>
          </p:cNvCxnSpPr>
          <p:nvPr/>
        </p:nvCxnSpPr>
        <p:spPr>
          <a:xfrm>
            <a:off x="4338575" y="4612325"/>
            <a:ext cx="634500" cy="0"/>
          </a:xfrm>
          <a:prstGeom prst="straightConnector1">
            <a:avLst/>
          </a:prstGeom>
          <a:noFill/>
          <a:ln cap="flat" cmpd="sng" w="9525">
            <a:solidFill>
              <a:schemeClr val="dk2"/>
            </a:solidFill>
            <a:prstDash val="solid"/>
            <a:round/>
            <a:headEnd len="sm" w="sm" type="none"/>
            <a:tailEnd len="med" w="med" type="triangle"/>
          </a:ln>
        </p:spPr>
      </p:cxnSp>
      <p:sp>
        <p:nvSpPr>
          <p:cNvPr id="911" name="Google Shape;911;p110"/>
          <p:cNvSpPr txBox="1"/>
          <p:nvPr/>
        </p:nvSpPr>
        <p:spPr>
          <a:xfrm>
            <a:off x="6711025" y="2666625"/>
            <a:ext cx="1925100" cy="485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0- metrics-server pod</a:t>
            </a:r>
            <a:endParaRPr sz="1800">
              <a:solidFill>
                <a:schemeClr val="dk1"/>
              </a:solidFill>
              <a:latin typeface="Roboto"/>
              <a:ea typeface="Roboto"/>
              <a:cs typeface="Roboto"/>
              <a:sym typeface="Roboto"/>
            </a:endParaRPr>
          </a:p>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912" name="Google Shape;912;p110"/>
          <p:cNvPicPr preferRelativeResize="0"/>
          <p:nvPr/>
        </p:nvPicPr>
        <p:blipFill rotWithShape="1">
          <a:blip r:embed="rId7">
            <a:alphaModFix/>
          </a:blip>
          <a:srcRect b="0" l="0" r="0" t="0"/>
          <a:stretch/>
        </p:blipFill>
        <p:spPr>
          <a:xfrm>
            <a:off x="7819375" y="1690100"/>
            <a:ext cx="865600" cy="865600"/>
          </a:xfrm>
          <a:prstGeom prst="rect">
            <a:avLst/>
          </a:prstGeom>
          <a:noFill/>
          <a:ln>
            <a:noFill/>
          </a:ln>
        </p:spPr>
      </p:pic>
      <p:cxnSp>
        <p:nvCxnSpPr>
          <p:cNvPr id="913" name="Google Shape;913;p110"/>
          <p:cNvCxnSpPr>
            <a:stCxn id="912" idx="1"/>
            <a:endCxn id="897" idx="3"/>
          </p:cNvCxnSpPr>
          <p:nvPr/>
        </p:nvCxnSpPr>
        <p:spPr>
          <a:xfrm rot="10800000">
            <a:off x="7362475" y="2122900"/>
            <a:ext cx="456900" cy="0"/>
          </a:xfrm>
          <a:prstGeom prst="straightConnector1">
            <a:avLst/>
          </a:prstGeom>
          <a:noFill/>
          <a:ln cap="flat" cmpd="sng" w="9525">
            <a:solidFill>
              <a:schemeClr val="dk2"/>
            </a:solidFill>
            <a:prstDash val="solid"/>
            <a:round/>
            <a:headEnd len="sm" w="sm" type="none"/>
            <a:tailEnd len="med" w="med" type="triangle"/>
          </a:ln>
        </p:spPr>
      </p:cxnSp>
      <p:cxnSp>
        <p:nvCxnSpPr>
          <p:cNvPr id="914" name="Google Shape;914;p110"/>
          <p:cNvCxnSpPr>
            <a:stCxn id="912" idx="2"/>
            <a:endCxn id="911" idx="0"/>
          </p:cNvCxnSpPr>
          <p:nvPr/>
        </p:nvCxnSpPr>
        <p:spPr>
          <a:xfrm flipH="1">
            <a:off x="7673475" y="2555700"/>
            <a:ext cx="578700" cy="111000"/>
          </a:xfrm>
          <a:prstGeom prst="straightConnector1">
            <a:avLst/>
          </a:prstGeom>
          <a:noFill/>
          <a:ln cap="flat" cmpd="sng" w="9525">
            <a:solidFill>
              <a:schemeClr val="dk2"/>
            </a:solidFill>
            <a:prstDash val="solid"/>
            <a:round/>
            <a:headEnd len="sm" w="sm" type="none"/>
            <a:tailEnd len="sm" w="sm" type="none"/>
          </a:ln>
        </p:spPr>
      </p:cxnSp>
      <p:sp>
        <p:nvSpPr>
          <p:cNvPr id="915" name="Google Shape;915;p110"/>
          <p:cNvSpPr txBox="1"/>
          <p:nvPr/>
        </p:nvSpPr>
        <p:spPr>
          <a:xfrm>
            <a:off x="7490325" y="4477025"/>
            <a:ext cx="1523700" cy="41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Roboto"/>
                <a:ea typeface="Roboto"/>
                <a:cs typeface="Roboto"/>
                <a:sym typeface="Roboto"/>
              </a:rPr>
              <a:t>… another pod?</a:t>
            </a:r>
            <a:endParaRPr sz="1800">
              <a:solidFill>
                <a:schemeClr val="dk1"/>
              </a:solidFill>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1"/>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11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22" name="Google Shape;922;p111"/>
          <p:cNvSpPr txBox="1"/>
          <p:nvPr/>
        </p:nvSpPr>
        <p:spPr>
          <a:xfrm>
            <a:off x="97375" y="1414925"/>
            <a:ext cx="8763300" cy="4483500"/>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On GKE:</a:t>
            </a:r>
            <a:br>
              <a:rPr lang="e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kubectl run ghost --image=ghost:0.9 </a:t>
            </a:r>
            <a:r>
              <a:rPr b="1" lang="en" sz="1800">
                <a:solidFill>
                  <a:schemeClr val="dk1"/>
                </a:solidFill>
                <a:latin typeface="Calibri"/>
                <a:ea typeface="Calibri"/>
                <a:cs typeface="Calibri"/>
                <a:sym typeface="Calibri"/>
              </a:rPr>
              <a:t>--requests="cpu=100m"</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expose deployment ghost --port=2368 --type=LoadBalancer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autoscale deployment ghost --min=1 --max=4 --cpu-percent=10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export loadbalancer_ip=$(k get svc -o wide | grep ghost | awk '{print $4}')</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while true; do curl http://$loadbalancer_ip:2368/ ; done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hpa -w</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describe hpa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 sz="1800">
                <a:solidFill>
                  <a:schemeClr val="dk1"/>
                </a:solidFill>
                <a:latin typeface="Calibri"/>
                <a:ea typeface="Calibri"/>
                <a:cs typeface="Calibri"/>
                <a:sym typeface="Calibri"/>
              </a:rPr>
              <a:t>On Minikube (hpa doesn’t work for now on minikube → </a:t>
            </a:r>
            <a:r>
              <a:rPr lang="en" sz="1800">
                <a:solidFill>
                  <a:srgbClr val="FF0000"/>
                </a:solidFill>
                <a:latin typeface="Calibri"/>
                <a:ea typeface="Calibri"/>
                <a:cs typeface="Calibri"/>
                <a:sym typeface="Calibri"/>
              </a:rPr>
              <a:t>bug</a:t>
            </a:r>
            <a:r>
              <a:rPr lang="en" sz="1800">
                <a:solidFill>
                  <a:schemeClr val="dk1"/>
                </a:solidFill>
                <a:latin typeface="Calibri"/>
                <a:ea typeface="Calibri"/>
                <a:cs typeface="Calibri"/>
                <a:sym typeface="Calibri"/>
              </a:rPr>
              <a:t>??)</a:t>
            </a:r>
            <a:br>
              <a:rPr lang="e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minikube addons enable heapster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kubectl run ghost --image=ghost:0.9 </a:t>
            </a:r>
            <a:r>
              <a:rPr b="1" lang="en" sz="1800">
                <a:solidFill>
                  <a:schemeClr val="dk1"/>
                </a:solidFill>
                <a:latin typeface="Calibri"/>
                <a:ea typeface="Calibri"/>
                <a:cs typeface="Calibri"/>
                <a:sym typeface="Calibri"/>
              </a:rPr>
              <a:t>--requests="cpu=100m"</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expose deployment ghost --port=2368 --type=NodePort --external-ip=$(minikube ip)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autoscale deployment ghost --min=1 --max=4 --cpu-percent=10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while true; do curl http://$(minikube ip):2368/ ; done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hpa -w</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describe hpa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 </a:t>
            </a:r>
            <a:r>
              <a:rPr lang="en" sz="1800">
                <a:solidFill>
                  <a:srgbClr val="FF0000"/>
                </a:solidFill>
                <a:latin typeface="Calibri"/>
                <a:ea typeface="Calibri"/>
                <a:cs typeface="Calibri"/>
                <a:sym typeface="Calibri"/>
              </a:rPr>
              <a:t>unable to get metrics for resource cpu</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br>
              <a:rPr lang="e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2"/>
          <p:cNvSpPr/>
          <p:nvPr/>
        </p:nvSpPr>
        <p:spPr>
          <a:xfrm>
            <a:off x="0" y="85725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11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400"/>
              </a:spcAft>
              <a:buClr>
                <a:schemeClr val="lt1"/>
              </a:buClr>
              <a:buSzPts val="3200"/>
              <a:buFont typeface="Roboto"/>
              <a:buNone/>
            </a:pPr>
            <a:r>
              <a:t/>
            </a:r>
            <a:endParaRPr b="0" i="1" sz="1400" u="none" cap="none" strike="noStrike">
              <a:solidFill>
                <a:schemeClr val="lt1"/>
              </a:solidFill>
              <a:latin typeface="Roboto"/>
              <a:ea typeface="Roboto"/>
              <a:cs typeface="Roboto"/>
              <a:sym typeface="Roboto"/>
            </a:endParaRPr>
          </a:p>
        </p:txBody>
      </p:sp>
      <p:sp>
        <p:nvSpPr>
          <p:cNvPr id="929" name="Google Shape;929;p112"/>
          <p:cNvSpPr txBox="1"/>
          <p:nvPr/>
        </p:nvSpPr>
        <p:spPr>
          <a:xfrm>
            <a:off x="97375" y="1414925"/>
            <a:ext cx="8763300" cy="4408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gcloud compute disks create --size=1GiB --zone=us-central1-a pv-a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gcloud compute disks create --size=1GiB --zone=us-central1-a  pv-b</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gcloud compute disks create --size=1GiB --zone=us-central1-a  pv-c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-f persistent-volumes-gcepd.yaml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-f kubia-service-headless.yaml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-f kubia-statefulset.yaml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po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po kubia-0 -o yaml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get pvc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proxy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create -f kubia-service-public.yaml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k proxy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112"/>
          <p:cNvSpPr txBox="1"/>
          <p:nvPr/>
        </p:nvSpPr>
        <p:spPr>
          <a:xfrm>
            <a:off x="-100" y="5692725"/>
            <a:ext cx="9144000" cy="30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alibri"/>
                <a:ea typeface="Calibri"/>
                <a:cs typeface="Calibri"/>
                <a:sym typeface="Calibri"/>
              </a:rPr>
              <a:t>Note: This example is from the Chapter 10 of the </a:t>
            </a:r>
            <a:r>
              <a:rPr lang="en" sz="1000" u="sng">
                <a:solidFill>
                  <a:schemeClr val="hlink"/>
                </a:solidFill>
                <a:latin typeface="Calibri"/>
                <a:ea typeface="Calibri"/>
                <a:cs typeface="Calibri"/>
                <a:sym typeface="Calibri"/>
                <a:hlinkClick r:id="rId3"/>
              </a:rPr>
              <a:t>Kubernetes in Action book by</a:t>
            </a:r>
            <a:r>
              <a:rPr lang="en" sz="1800" u="sng">
                <a:solidFill>
                  <a:schemeClr val="hlink"/>
                </a:solidFill>
                <a:latin typeface="Calibri"/>
                <a:ea typeface="Calibri"/>
                <a:cs typeface="Calibri"/>
                <a:sym typeface="Calibri"/>
                <a:hlinkClick r:id="rId4"/>
              </a:rPr>
              <a:t> </a:t>
            </a:r>
            <a:r>
              <a:rPr lang="en" sz="1000" u="sng">
                <a:solidFill>
                  <a:schemeClr val="hlink"/>
                </a:solidFill>
                <a:latin typeface="Calibri"/>
                <a:ea typeface="Calibri"/>
                <a:cs typeface="Calibri"/>
                <a:sym typeface="Calibri"/>
                <a:hlinkClick r:id="rId5"/>
              </a:rPr>
              <a:t>Marko Lukša</a:t>
            </a:r>
            <a:endParaRPr sz="1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rmis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